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4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4.xml" ContentType="application/vnd.openxmlformats-officedocument.drawingml.chartshapes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2" r:id="rId2"/>
    <p:sldMasterId id="2147483674" r:id="rId3"/>
  </p:sldMasterIdLst>
  <p:notesMasterIdLst>
    <p:notesMasterId r:id="rId28"/>
  </p:notesMasterIdLst>
  <p:sldIdLst>
    <p:sldId id="260" r:id="rId4"/>
    <p:sldId id="266" r:id="rId5"/>
    <p:sldId id="287" r:id="rId6"/>
    <p:sldId id="280" r:id="rId7"/>
    <p:sldId id="281" r:id="rId8"/>
    <p:sldId id="282" r:id="rId9"/>
    <p:sldId id="283" r:id="rId10"/>
    <p:sldId id="284" r:id="rId11"/>
    <p:sldId id="259" r:id="rId12"/>
    <p:sldId id="285" r:id="rId13"/>
    <p:sldId id="286" r:id="rId14"/>
    <p:sldId id="267" r:id="rId15"/>
    <p:sldId id="270" r:id="rId16"/>
    <p:sldId id="272" r:id="rId17"/>
    <p:sldId id="273" r:id="rId18"/>
    <p:sldId id="271" r:id="rId19"/>
    <p:sldId id="274" r:id="rId20"/>
    <p:sldId id="275" r:id="rId21"/>
    <p:sldId id="276" r:id="rId22"/>
    <p:sldId id="264" r:id="rId23"/>
    <p:sldId id="277" r:id="rId24"/>
    <p:sldId id="278" r:id="rId25"/>
    <p:sldId id="2140757156" r:id="rId26"/>
    <p:sldId id="279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 Slides" id="{05AB20B4-EC6B-8349-81FF-13054C03BA03}">
          <p14:sldIdLst>
            <p14:sldId id="260"/>
          </p14:sldIdLst>
        </p14:section>
        <p14:section name="Dark Theme" id="{5CC924EA-D6F4-DE43-949F-FB9277CE2174}">
          <p14:sldIdLst>
            <p14:sldId id="266"/>
            <p14:sldId id="287"/>
            <p14:sldId id="280"/>
            <p14:sldId id="281"/>
            <p14:sldId id="282"/>
            <p14:sldId id="283"/>
            <p14:sldId id="284"/>
            <p14:sldId id="259"/>
            <p14:sldId id="285"/>
            <p14:sldId id="286"/>
            <p14:sldId id="267"/>
            <p14:sldId id="270"/>
            <p14:sldId id="272"/>
            <p14:sldId id="273"/>
            <p14:sldId id="271"/>
            <p14:sldId id="274"/>
            <p14:sldId id="275"/>
            <p14:sldId id="276"/>
            <p14:sldId id="264"/>
            <p14:sldId id="277"/>
            <p14:sldId id="278"/>
            <p14:sldId id="2140757156"/>
            <p14:sldId id="27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EAF7"/>
    <a:srgbClr val="D9E0F3"/>
    <a:srgbClr val="F4FBFE"/>
    <a:srgbClr val="B5C2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58"/>
  </p:normalViewPr>
  <p:slideViewPr>
    <p:cSldViewPr snapToGrid="0" showGuides="1">
      <p:cViewPr varScale="1">
        <p:scale>
          <a:sx n="78" d="100"/>
          <a:sy n="78" d="100"/>
        </p:scale>
        <p:origin x="878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4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>
                <a:solidFill>
                  <a:schemeClr val="bg1"/>
                </a:solidFill>
              </a:rPr>
              <a:t>Monthly Closed Sales, U.S.</a:t>
            </a:r>
            <a:endParaRPr lang="en-US" sz="2000" b="1" dirty="0">
              <a:solidFill>
                <a:schemeClr val="bg1"/>
              </a:solidFill>
            </a:endParaRPr>
          </a:p>
        </c:rich>
      </c:tx>
      <c:layout>
        <c:manualLayout>
          <c:xMode val="edge"/>
          <c:yMode val="edge"/>
          <c:x val="8.6012008014625194E-3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1414072008827893"/>
          <c:y val="0.1609082700087785"/>
          <c:w val="0.83613314609236344"/>
          <c:h val="0.73367441646082254"/>
        </c:manualLayout>
      </c:layout>
      <c:areaChart>
        <c:grouping val="stacked"/>
        <c:varyColors val="0"/>
        <c:ser>
          <c:idx val="3"/>
          <c:order val="3"/>
          <c:tx>
            <c:strRef>
              <c:f>Sheet1!$E$1</c:f>
              <c:strCache>
                <c:ptCount val="1"/>
                <c:pt idx="0">
                  <c:v>Min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 w="25400">
              <a:solidFill>
                <a:schemeClr val="accent6">
                  <a:lumMod val="75000"/>
                </a:schemeClr>
              </a:solidFill>
            </a:ln>
            <a:effectLst/>
          </c:spP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Sheet1!$E$2:$E$13</c:f>
              <c:numCache>
                <c:formatCode>#,##0;\(\-#,##0\)</c:formatCode>
                <c:ptCount val="12"/>
                <c:pt idx="0">
                  <c:v>231000</c:v>
                </c:pt>
                <c:pt idx="1">
                  <c:v>257000</c:v>
                </c:pt>
                <c:pt idx="2">
                  <c:v>315000</c:v>
                </c:pt>
                <c:pt idx="3">
                  <c:v>337000</c:v>
                </c:pt>
                <c:pt idx="4">
                  <c:v>372000</c:v>
                </c:pt>
                <c:pt idx="5">
                  <c:v>376000</c:v>
                </c:pt>
                <c:pt idx="6">
                  <c:v>372000</c:v>
                </c:pt>
                <c:pt idx="7">
                  <c:v>376000</c:v>
                </c:pt>
                <c:pt idx="8">
                  <c:v>330000</c:v>
                </c:pt>
                <c:pt idx="9">
                  <c:v>332000</c:v>
                </c:pt>
                <c:pt idx="10">
                  <c:v>295000</c:v>
                </c:pt>
                <c:pt idx="11" formatCode="0">
                  <c:v>297000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B7-46D8-ABAD-D32CA3F5B75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Stack</c:v>
                </c:pt>
              </c:strCache>
            </c:strRef>
          </c:tx>
          <c:spPr>
            <a:pattFill prst="dotDmnd">
              <a:fgClr>
                <a:schemeClr val="accent6">
                  <a:lumMod val="60000"/>
                  <a:lumOff val="40000"/>
                </a:schemeClr>
              </a:fgClr>
              <a:bgClr>
                <a:schemeClr val="bg1"/>
              </a:bgClr>
            </a:pattFill>
            <a:ln>
              <a:noFill/>
            </a:ln>
            <a:effectLst/>
          </c:spP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Sheet1!$F$2:$F$13</c:f>
              <c:numCache>
                <c:formatCode>#,##0;\(\-#,##0\)</c:formatCode>
                <c:ptCount val="12"/>
                <c:pt idx="0">
                  <c:v>135000</c:v>
                </c:pt>
                <c:pt idx="1">
                  <c:v>109000</c:v>
                </c:pt>
                <c:pt idx="2">
                  <c:v>169000</c:v>
                </c:pt>
                <c:pt idx="3">
                  <c:v>176000</c:v>
                </c:pt>
                <c:pt idx="4">
                  <c:v>183000</c:v>
                </c:pt>
                <c:pt idx="5">
                  <c:v>239000</c:v>
                </c:pt>
                <c:pt idx="6">
                  <c:v>225000</c:v>
                </c:pt>
                <c:pt idx="7">
                  <c:v>200000</c:v>
                </c:pt>
                <c:pt idx="8">
                  <c:v>233000</c:v>
                </c:pt>
                <c:pt idx="9">
                  <c:v>241000</c:v>
                </c:pt>
                <c:pt idx="10">
                  <c:v>208000</c:v>
                </c:pt>
                <c:pt idx="11" formatCode="0">
                  <c:v>241000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7B7-46D8-ABAD-D32CA3F5B7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6331488"/>
        <c:axId val="1089179151"/>
      </c:areaChar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2024</c:v>
                </c:pt>
              </c:strCache>
            </c:strRef>
          </c:tx>
          <c:spPr>
            <a:ln w="44450" cap="rnd">
              <a:solidFill>
                <a:schemeClr val="accent2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dPt>
            <c:idx val="9"/>
            <c:marker>
              <c:symbol val="none"/>
            </c:marker>
            <c:bubble3D val="0"/>
            <c:spPr>
              <a:ln w="44450" cap="rnd">
                <a:solidFill>
                  <a:schemeClr val="accent2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77B7-46D8-ABAD-D32CA3F5B758}"/>
              </c:ext>
            </c:extLst>
          </c:dPt>
          <c:dPt>
            <c:idx val="10"/>
            <c:marker>
              <c:symbol val="none"/>
            </c:marker>
            <c:bubble3D val="0"/>
            <c:spPr>
              <a:ln w="44450" cap="rnd">
                <a:solidFill>
                  <a:schemeClr val="accent2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77B7-46D8-ABAD-D32CA3F5B758}"/>
              </c:ext>
            </c:extLst>
          </c:dPt>
          <c:dPt>
            <c:idx val="11"/>
            <c:marker>
              <c:symbol val="none"/>
            </c:marker>
            <c:bubble3D val="0"/>
            <c:spPr>
              <a:ln w="44450" cap="rnd">
                <a:solidFill>
                  <a:schemeClr val="accent2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77B7-46D8-ABAD-D32CA3F5B758}"/>
              </c:ext>
            </c:extLst>
          </c:dPt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234000</c:v>
                </c:pt>
                <c:pt idx="1">
                  <c:v>271000</c:v>
                </c:pt>
                <c:pt idx="2">
                  <c:v>325000</c:v>
                </c:pt>
                <c:pt idx="3">
                  <c:v>360000</c:v>
                </c:pt>
                <c:pt idx="4">
                  <c:v>405000</c:v>
                </c:pt>
                <c:pt idx="5">
                  <c:v>376000</c:v>
                </c:pt>
                <c:pt idx="6">
                  <c:v>390000</c:v>
                </c:pt>
                <c:pt idx="7">
                  <c:v>379000</c:v>
                </c:pt>
                <c:pt idx="8">
                  <c:v>330000</c:v>
                </c:pt>
                <c:pt idx="9">
                  <c:v>348000</c:v>
                </c:pt>
                <c:pt idx="10">
                  <c:v>315000</c:v>
                </c:pt>
                <c:pt idx="11">
                  <c:v>329000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77B7-46D8-ABAD-D32CA3F5B75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2025</c:v>
                </c:pt>
              </c:strCache>
            </c:strRef>
          </c:tx>
          <c:spPr>
            <a:ln w="444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dPt>
            <c:idx val="2"/>
            <c:marker>
              <c:symbol val="none"/>
            </c:marker>
            <c:bubble3D val="0"/>
            <c:spPr>
              <a:ln w="44450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A-77B7-46D8-ABAD-D32CA3F5B758}"/>
              </c:ext>
            </c:extLst>
          </c:dPt>
          <c:dPt>
            <c:idx val="3"/>
            <c:marker>
              <c:symbol val="none"/>
            </c:marker>
            <c:bubble3D val="0"/>
            <c:spPr>
              <a:ln w="44450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C-77B7-46D8-ABAD-D32CA3F5B758}"/>
              </c:ext>
            </c:extLst>
          </c:dPt>
          <c:dPt>
            <c:idx val="4"/>
            <c:marker>
              <c:symbol val="none"/>
            </c:marker>
            <c:bubble3D val="0"/>
            <c:spPr>
              <a:ln w="44450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E-77B7-46D8-ABAD-D32CA3F5B758}"/>
              </c:ext>
            </c:extLst>
          </c:dPt>
          <c:dPt>
            <c:idx val="5"/>
            <c:marker>
              <c:symbol val="none"/>
            </c:marker>
            <c:bubble3D val="0"/>
            <c:spPr>
              <a:ln w="44450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0-77B7-46D8-ABAD-D32CA3F5B758}"/>
              </c:ext>
            </c:extLst>
          </c:dPt>
          <c:dPt>
            <c:idx val="6"/>
            <c:marker>
              <c:symbol val="none"/>
            </c:marker>
            <c:bubble3D val="0"/>
            <c:spPr>
              <a:ln w="44450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2-77B7-46D8-ABAD-D32CA3F5B758}"/>
              </c:ext>
            </c:extLst>
          </c:dPt>
          <c:dPt>
            <c:idx val="7"/>
            <c:marker>
              <c:symbol val="none"/>
            </c:marker>
            <c:bubble3D val="0"/>
            <c:spPr>
              <a:ln w="44450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4-77B7-46D8-ABAD-D32CA3F5B758}"/>
              </c:ext>
            </c:extLst>
          </c:dPt>
          <c:dPt>
            <c:idx val="8"/>
            <c:marker>
              <c:symbol val="none"/>
            </c:marker>
            <c:bubble3D val="0"/>
            <c:spPr>
              <a:ln w="44450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6-77B7-46D8-ABAD-D32CA3F5B758}"/>
              </c:ext>
            </c:extLst>
          </c:dPt>
          <c:dPt>
            <c:idx val="9"/>
            <c:marker>
              <c:symbol val="none"/>
            </c:marker>
            <c:bubble3D val="0"/>
            <c:spPr>
              <a:ln w="44450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8-77B7-46D8-ABAD-D32CA3F5B758}"/>
              </c:ext>
            </c:extLst>
          </c:dPt>
          <c:dPt>
            <c:idx val="10"/>
            <c:marker>
              <c:symbol val="none"/>
            </c:marker>
            <c:bubble3D val="0"/>
            <c:spPr>
              <a:ln w="44450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A-77B7-46D8-ABAD-D32CA3F5B758}"/>
              </c:ext>
            </c:extLst>
          </c:dPt>
          <c:dPt>
            <c:idx val="11"/>
            <c:marker>
              <c:symbol val="none"/>
            </c:marker>
            <c:bubble3D val="0"/>
            <c:spPr>
              <a:ln w="44450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C-77B7-46D8-ABAD-D32CA3F5B758}"/>
              </c:ext>
            </c:extLst>
          </c:dPt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240000</c:v>
                </c:pt>
                <c:pt idx="1">
                  <c:v>257000</c:v>
                </c:pt>
                <c:pt idx="2">
                  <c:v>315000</c:v>
                </c:pt>
                <c:pt idx="3">
                  <c:v>349000</c:v>
                </c:pt>
                <c:pt idx="4">
                  <c:v>390000</c:v>
                </c:pt>
                <c:pt idx="5">
                  <c:v>391000</c:v>
                </c:pt>
                <c:pt idx="6">
                  <c:v>389000</c:v>
                </c:pt>
                <c:pt idx="7">
                  <c:v>376000</c:v>
                </c:pt>
                <c:pt idx="8">
                  <c:v>355000</c:v>
                </c:pt>
                <c:pt idx="9">
                  <c:v>359000</c:v>
                </c:pt>
                <c:pt idx="10">
                  <c:v>295000</c:v>
                </c:pt>
                <c:pt idx="11">
                  <c:v>346000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D-77B7-46D8-ABAD-D32CA3F5B75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2026</c:v>
                </c:pt>
              </c:strCache>
            </c:strRef>
          </c:tx>
          <c:spPr>
            <a:ln w="444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E-77B7-46D8-ABAD-D32CA3F5B758}"/>
              </c:ext>
            </c:extLst>
          </c:dPt>
          <c:dPt>
            <c:idx val="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F-77B7-46D8-ABAD-D32CA3F5B758}"/>
              </c:ext>
            </c:extLst>
          </c:dPt>
          <c:dPt>
            <c:idx val="2"/>
            <c:marker>
              <c:symbol val="none"/>
            </c:marker>
            <c:bubble3D val="0"/>
            <c:spPr>
              <a:ln w="44450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1-77B7-46D8-ABAD-D32CA3F5B758}"/>
              </c:ext>
            </c:extLst>
          </c:dPt>
          <c:dPt>
            <c:idx val="3"/>
            <c:marker>
              <c:symbol val="none"/>
            </c:marker>
            <c:bubble3D val="0"/>
            <c:spPr>
              <a:ln w="44450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3-77B7-46D8-ABAD-D32CA3F5B758}"/>
              </c:ext>
            </c:extLst>
          </c:dPt>
          <c:dPt>
            <c:idx val="4"/>
            <c:marker>
              <c:symbol val="none"/>
            </c:marker>
            <c:bubble3D val="0"/>
            <c:spPr>
              <a:ln w="44450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5-77B7-46D8-ABAD-D32CA3F5B758}"/>
              </c:ext>
            </c:extLst>
          </c:dPt>
          <c:dPt>
            <c:idx val="5"/>
            <c:marker>
              <c:symbol val="none"/>
            </c:marker>
            <c:bubble3D val="0"/>
            <c:spPr>
              <a:ln w="44450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7-77B7-46D8-ABAD-D32CA3F5B758}"/>
              </c:ext>
            </c:extLst>
          </c:dPt>
          <c:dPt>
            <c:idx val="6"/>
            <c:marker>
              <c:symbol val="none"/>
            </c:marker>
            <c:bubble3D val="0"/>
            <c:spPr>
              <a:ln w="44450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9-77B7-46D8-ABAD-D32CA3F5B758}"/>
              </c:ext>
            </c:extLst>
          </c:dPt>
          <c:dPt>
            <c:idx val="7"/>
            <c:marker>
              <c:symbol val="none"/>
            </c:marker>
            <c:bubble3D val="0"/>
            <c:spPr>
              <a:ln w="44450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B-77B7-46D8-ABAD-D32CA3F5B758}"/>
              </c:ext>
            </c:extLst>
          </c:dPt>
          <c:dPt>
            <c:idx val="8"/>
            <c:marker>
              <c:symbol val="none"/>
            </c:marker>
            <c:bubble3D val="0"/>
            <c:spPr>
              <a:ln w="444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D-77B7-46D8-ABAD-D32CA3F5B758}"/>
              </c:ext>
            </c:extLst>
          </c:dPt>
          <c:dPt>
            <c:idx val="9"/>
            <c:marker>
              <c:symbol val="none"/>
            </c:marker>
            <c:bubble3D val="0"/>
            <c:spPr>
              <a:ln w="444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F-77B7-46D8-ABAD-D32CA3F5B758}"/>
              </c:ext>
            </c:extLst>
          </c:dPt>
          <c:dPt>
            <c:idx val="10"/>
            <c:marker>
              <c:symbol val="none"/>
            </c:marker>
            <c:bubble3D val="0"/>
            <c:spPr>
              <a:ln w="444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1-77B7-46D8-ABAD-D32CA3F5B758}"/>
              </c:ext>
            </c:extLst>
          </c:dPt>
          <c:dPt>
            <c:idx val="11"/>
            <c:marker>
              <c:symbol val="none"/>
            </c:marker>
            <c:bubble3D val="0"/>
            <c:spPr>
              <a:ln w="444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3-77B7-46D8-ABAD-D32CA3F5B758}"/>
              </c:ext>
            </c:extLst>
          </c:dPt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228000</c:v>
                </c:pt>
                <c:pt idx="1">
                  <c:v>259000</c:v>
                </c:pt>
                <c:pt idx="2">
                  <c:v>329000</c:v>
                </c:pt>
                <c:pt idx="3">
                  <c:v>356000</c:v>
                </c:pt>
                <c:pt idx="4">
                  <c:v>391000</c:v>
                </c:pt>
                <c:pt idx="5">
                  <c:v>424000</c:v>
                </c:pt>
                <c:pt idx="6">
                  <c:v>401000</c:v>
                </c:pt>
                <c:pt idx="7">
                  <c:v>363000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4-77B7-46D8-ABAD-D32CA3F5B7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6331488"/>
        <c:axId val="1089179151"/>
      </c:lineChart>
      <c:catAx>
        <c:axId val="2963314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9179151"/>
        <c:crosses val="autoZero"/>
        <c:auto val="1"/>
        <c:lblAlgn val="ctr"/>
        <c:lblOffset val="100"/>
        <c:noMultiLvlLbl val="0"/>
      </c:catAx>
      <c:valAx>
        <c:axId val="1089179151"/>
        <c:scaling>
          <c:orientation val="minMax"/>
        </c:scaling>
        <c:delete val="0"/>
        <c:axPos val="l"/>
        <c:numFmt formatCode="#,##0" sourceLinked="0"/>
        <c:majorTickMark val="none"/>
        <c:minorTickMark val="none"/>
        <c:tickLblPos val="nextTo"/>
        <c:spPr>
          <a:noFill/>
          <a:ln>
            <a:solidFill>
              <a:schemeClr val="bg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331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0"/>
        <c:delete val="1"/>
      </c:legendEntry>
      <c:legendEntry>
        <c:idx val="1"/>
        <c:delete val="1"/>
      </c:legendEntry>
      <c:layout>
        <c:manualLayout>
          <c:xMode val="edge"/>
          <c:yMode val="edge"/>
          <c:x val="0.16076458099784363"/>
          <c:y val="7.4633178196284719E-2"/>
          <c:w val="0.46365509938409338"/>
          <c:h val="6.698955473856572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rgbClr val="19285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>
                <a:solidFill>
                  <a:schemeClr val="bg1"/>
                </a:solidFill>
              </a:rPr>
              <a:t>Monthly Closed Sales, D.C. Metro</a:t>
            </a:r>
            <a:endParaRPr lang="en-US" sz="2000" b="1" dirty="0">
              <a:solidFill>
                <a:schemeClr val="bg1"/>
              </a:solidFill>
            </a:endParaRPr>
          </a:p>
        </c:rich>
      </c:tx>
      <c:layout>
        <c:manualLayout>
          <c:xMode val="edge"/>
          <c:yMode val="edge"/>
          <c:x val="8.6012008014625194E-3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1414072008827893"/>
          <c:y val="0.1609082700087785"/>
          <c:w val="0.83613314609236344"/>
          <c:h val="0.73367441646082254"/>
        </c:manualLayout>
      </c:layout>
      <c:areaChart>
        <c:grouping val="stacked"/>
        <c:varyColors val="0"/>
        <c:ser>
          <c:idx val="3"/>
          <c:order val="3"/>
          <c:tx>
            <c:strRef>
              <c:f>Sheet1!$E$1</c:f>
              <c:strCache>
                <c:ptCount val="1"/>
                <c:pt idx="0">
                  <c:v>Min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 w="25400">
              <a:solidFill>
                <a:schemeClr val="accent6">
                  <a:lumMod val="75000"/>
                </a:schemeClr>
              </a:solidFill>
            </a:ln>
            <a:effectLst/>
          </c:spP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Sheet1!$E$2:$E$13</c:f>
              <c:numCache>
                <c:formatCode>#,##0;\(\-#,##0\)</c:formatCode>
                <c:ptCount val="12"/>
                <c:pt idx="0">
                  <c:v>2465</c:v>
                </c:pt>
                <c:pt idx="1">
                  <c:v>2956</c:v>
                </c:pt>
                <c:pt idx="2">
                  <c:v>3631</c:v>
                </c:pt>
                <c:pt idx="3">
                  <c:v>4207</c:v>
                </c:pt>
                <c:pt idx="4">
                  <c:v>4790</c:v>
                </c:pt>
                <c:pt idx="5">
                  <c:v>4760</c:v>
                </c:pt>
                <c:pt idx="6">
                  <c:v>4360</c:v>
                </c:pt>
                <c:pt idx="7">
                  <c:v>4264</c:v>
                </c:pt>
                <c:pt idx="8">
                  <c:v>3723</c:v>
                </c:pt>
                <c:pt idx="9">
                  <c:v>3559</c:v>
                </c:pt>
                <c:pt idx="10">
                  <c:v>3328</c:v>
                </c:pt>
                <c:pt idx="11" formatCode="0">
                  <c:v>3064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B7-46D8-ABAD-D32CA3F5B75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Stack</c:v>
                </c:pt>
              </c:strCache>
            </c:strRef>
          </c:tx>
          <c:spPr>
            <a:pattFill prst="dotDmnd">
              <a:fgClr>
                <a:schemeClr val="accent6">
                  <a:lumMod val="60000"/>
                  <a:lumOff val="40000"/>
                </a:schemeClr>
              </a:fgClr>
              <a:bgClr>
                <a:schemeClr val="bg1"/>
              </a:bgClr>
            </a:pattFill>
            <a:ln>
              <a:noFill/>
            </a:ln>
            <a:effectLst/>
          </c:spP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Sheet1!$F$2:$F$13</c:f>
              <c:numCache>
                <c:formatCode>#,##0;\(\-#,##0\)</c:formatCode>
                <c:ptCount val="12"/>
                <c:pt idx="0">
                  <c:v>1951</c:v>
                </c:pt>
                <c:pt idx="1">
                  <c:v>1952</c:v>
                </c:pt>
                <c:pt idx="2">
                  <c:v>2730</c:v>
                </c:pt>
                <c:pt idx="3">
                  <c:v>3414</c:v>
                </c:pt>
                <c:pt idx="4">
                  <c:v>2909</c:v>
                </c:pt>
                <c:pt idx="5">
                  <c:v>3865</c:v>
                </c:pt>
                <c:pt idx="6">
                  <c:v>3078</c:v>
                </c:pt>
                <c:pt idx="7">
                  <c:v>2859</c:v>
                </c:pt>
                <c:pt idx="8">
                  <c:v>3280</c:v>
                </c:pt>
                <c:pt idx="9">
                  <c:v>3394</c:v>
                </c:pt>
                <c:pt idx="10">
                  <c:v>3004</c:v>
                </c:pt>
                <c:pt idx="11" formatCode="0">
                  <c:v>3584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7B7-46D8-ABAD-D32CA3F5B7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6331488"/>
        <c:axId val="1089179151"/>
      </c:areaChar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2024</c:v>
                </c:pt>
              </c:strCache>
            </c:strRef>
          </c:tx>
          <c:spPr>
            <a:ln w="44450" cap="rnd">
              <a:solidFill>
                <a:schemeClr val="accent2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dPt>
            <c:idx val="9"/>
            <c:marker>
              <c:symbol val="none"/>
            </c:marker>
            <c:bubble3D val="0"/>
            <c:spPr>
              <a:ln w="44450" cap="rnd">
                <a:solidFill>
                  <a:schemeClr val="accent2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77B7-46D8-ABAD-D32CA3F5B758}"/>
              </c:ext>
            </c:extLst>
          </c:dPt>
          <c:dPt>
            <c:idx val="10"/>
            <c:marker>
              <c:symbol val="none"/>
            </c:marker>
            <c:bubble3D val="0"/>
            <c:spPr>
              <a:ln w="44450" cap="rnd">
                <a:solidFill>
                  <a:schemeClr val="accent2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77B7-46D8-ABAD-D32CA3F5B758}"/>
              </c:ext>
            </c:extLst>
          </c:dPt>
          <c:dPt>
            <c:idx val="11"/>
            <c:marker>
              <c:symbol val="none"/>
            </c:marker>
            <c:bubble3D val="0"/>
            <c:spPr>
              <a:ln w="44450" cap="rnd">
                <a:solidFill>
                  <a:schemeClr val="accent2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77B7-46D8-ABAD-D32CA3F5B758}"/>
              </c:ext>
            </c:extLst>
          </c:dPt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2471</c:v>
                </c:pt>
                <c:pt idx="1">
                  <c:v>3082</c:v>
                </c:pt>
                <c:pt idx="2">
                  <c:v>3702</c:v>
                </c:pt>
                <c:pt idx="3">
                  <c:v>4518</c:v>
                </c:pt>
                <c:pt idx="4">
                  <c:v>5121</c:v>
                </c:pt>
                <c:pt idx="5">
                  <c:v>4760</c:v>
                </c:pt>
                <c:pt idx="6">
                  <c:v>4811</c:v>
                </c:pt>
                <c:pt idx="7">
                  <c:v>4351</c:v>
                </c:pt>
                <c:pt idx="8">
                  <c:v>3730</c:v>
                </c:pt>
                <c:pt idx="9">
                  <c:v>4207</c:v>
                </c:pt>
                <c:pt idx="10">
                  <c:v>3583</c:v>
                </c:pt>
                <c:pt idx="11">
                  <c:v>3858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77B7-46D8-ABAD-D32CA3F5B75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2025</c:v>
                </c:pt>
              </c:strCache>
            </c:strRef>
          </c:tx>
          <c:spPr>
            <a:ln w="444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dPt>
            <c:idx val="2"/>
            <c:marker>
              <c:symbol val="none"/>
            </c:marker>
            <c:bubble3D val="0"/>
            <c:spPr>
              <a:ln w="44450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A-77B7-46D8-ABAD-D32CA3F5B758}"/>
              </c:ext>
            </c:extLst>
          </c:dPt>
          <c:dPt>
            <c:idx val="3"/>
            <c:marker>
              <c:symbol val="none"/>
            </c:marker>
            <c:bubble3D val="0"/>
            <c:spPr>
              <a:ln w="44450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C-77B7-46D8-ABAD-D32CA3F5B758}"/>
              </c:ext>
            </c:extLst>
          </c:dPt>
          <c:dPt>
            <c:idx val="4"/>
            <c:marker>
              <c:symbol val="none"/>
            </c:marker>
            <c:bubble3D val="0"/>
            <c:spPr>
              <a:ln w="44450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E-77B7-46D8-ABAD-D32CA3F5B758}"/>
              </c:ext>
            </c:extLst>
          </c:dPt>
          <c:dPt>
            <c:idx val="5"/>
            <c:marker>
              <c:symbol val="none"/>
            </c:marker>
            <c:bubble3D val="0"/>
            <c:spPr>
              <a:ln w="44450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0-77B7-46D8-ABAD-D32CA3F5B758}"/>
              </c:ext>
            </c:extLst>
          </c:dPt>
          <c:dPt>
            <c:idx val="6"/>
            <c:marker>
              <c:symbol val="none"/>
            </c:marker>
            <c:bubble3D val="0"/>
            <c:spPr>
              <a:ln w="44450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2-77B7-46D8-ABAD-D32CA3F5B758}"/>
              </c:ext>
            </c:extLst>
          </c:dPt>
          <c:dPt>
            <c:idx val="7"/>
            <c:marker>
              <c:symbol val="none"/>
            </c:marker>
            <c:bubble3D val="0"/>
            <c:spPr>
              <a:ln w="44450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4-77B7-46D8-ABAD-D32CA3F5B758}"/>
              </c:ext>
            </c:extLst>
          </c:dPt>
          <c:dPt>
            <c:idx val="8"/>
            <c:marker>
              <c:symbol val="none"/>
            </c:marker>
            <c:bubble3D val="0"/>
            <c:spPr>
              <a:ln w="44450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6-77B7-46D8-ABAD-D32CA3F5B758}"/>
              </c:ext>
            </c:extLst>
          </c:dPt>
          <c:dPt>
            <c:idx val="9"/>
            <c:marker>
              <c:symbol val="none"/>
            </c:marker>
            <c:bubble3D val="0"/>
            <c:spPr>
              <a:ln w="44450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8-77B7-46D8-ABAD-D32CA3F5B758}"/>
              </c:ext>
            </c:extLst>
          </c:dPt>
          <c:dPt>
            <c:idx val="10"/>
            <c:marker>
              <c:symbol val="none"/>
            </c:marker>
            <c:bubble3D val="0"/>
            <c:spPr>
              <a:ln w="44450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A-77B7-46D8-ABAD-D32CA3F5B758}"/>
              </c:ext>
            </c:extLst>
          </c:dPt>
          <c:dPt>
            <c:idx val="11"/>
            <c:marker>
              <c:symbol val="none"/>
            </c:marker>
            <c:bubble3D val="0"/>
            <c:spPr>
              <a:ln w="44450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C-77B7-46D8-ABAD-D32CA3F5B758}"/>
              </c:ext>
            </c:extLst>
          </c:dPt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2732</c:v>
                </c:pt>
                <c:pt idx="1">
                  <c:v>2956</c:v>
                </c:pt>
                <c:pt idx="2">
                  <c:v>3631</c:v>
                </c:pt>
                <c:pt idx="3">
                  <c:v>4454</c:v>
                </c:pt>
                <c:pt idx="4">
                  <c:v>4790</c:v>
                </c:pt>
                <c:pt idx="5">
                  <c:v>5053</c:v>
                </c:pt>
                <c:pt idx="6">
                  <c:v>4692</c:v>
                </c:pt>
                <c:pt idx="7">
                  <c:v>4264</c:v>
                </c:pt>
                <c:pt idx="8">
                  <c:v>3894</c:v>
                </c:pt>
                <c:pt idx="9">
                  <c:v>4201</c:v>
                </c:pt>
                <c:pt idx="10">
                  <c:v>3355</c:v>
                </c:pt>
                <c:pt idx="11">
                  <c:v>3780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D-77B7-46D8-ABAD-D32CA3F5B75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2026</c:v>
                </c:pt>
              </c:strCache>
            </c:strRef>
          </c:tx>
          <c:spPr>
            <a:ln w="444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E-77B7-46D8-ABAD-D32CA3F5B758}"/>
              </c:ext>
            </c:extLst>
          </c:dPt>
          <c:dPt>
            <c:idx val="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F-77B7-46D8-ABAD-D32CA3F5B758}"/>
              </c:ext>
            </c:extLst>
          </c:dPt>
          <c:dPt>
            <c:idx val="2"/>
            <c:marker>
              <c:symbol val="none"/>
            </c:marker>
            <c:bubble3D val="0"/>
            <c:spPr>
              <a:ln w="44450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1-77B7-46D8-ABAD-D32CA3F5B758}"/>
              </c:ext>
            </c:extLst>
          </c:dPt>
          <c:dPt>
            <c:idx val="3"/>
            <c:marker>
              <c:symbol val="none"/>
            </c:marker>
            <c:bubble3D val="0"/>
            <c:spPr>
              <a:ln w="44450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3-77B7-46D8-ABAD-D32CA3F5B758}"/>
              </c:ext>
            </c:extLst>
          </c:dPt>
          <c:dPt>
            <c:idx val="4"/>
            <c:marker>
              <c:symbol val="none"/>
            </c:marker>
            <c:bubble3D val="0"/>
            <c:spPr>
              <a:ln w="44450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5-77B7-46D8-ABAD-D32CA3F5B758}"/>
              </c:ext>
            </c:extLst>
          </c:dPt>
          <c:dPt>
            <c:idx val="5"/>
            <c:marker>
              <c:symbol val="none"/>
            </c:marker>
            <c:bubble3D val="0"/>
            <c:spPr>
              <a:ln w="44450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7-77B7-46D8-ABAD-D32CA3F5B758}"/>
              </c:ext>
            </c:extLst>
          </c:dPt>
          <c:dPt>
            <c:idx val="6"/>
            <c:marker>
              <c:symbol val="none"/>
            </c:marker>
            <c:bubble3D val="0"/>
            <c:spPr>
              <a:ln w="44450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9-77B7-46D8-ABAD-D32CA3F5B758}"/>
              </c:ext>
            </c:extLst>
          </c:dPt>
          <c:dPt>
            <c:idx val="7"/>
            <c:marker>
              <c:symbol val="none"/>
            </c:marker>
            <c:bubble3D val="0"/>
            <c:spPr>
              <a:ln w="44450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B-77B7-46D8-ABAD-D32CA3F5B758}"/>
              </c:ext>
            </c:extLst>
          </c:dPt>
          <c:dPt>
            <c:idx val="8"/>
            <c:marker>
              <c:symbol val="none"/>
            </c:marker>
            <c:bubble3D val="0"/>
            <c:spPr>
              <a:ln w="444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D-77B7-46D8-ABAD-D32CA3F5B758}"/>
              </c:ext>
            </c:extLst>
          </c:dPt>
          <c:dPt>
            <c:idx val="9"/>
            <c:marker>
              <c:symbol val="none"/>
            </c:marker>
            <c:bubble3D val="0"/>
            <c:spPr>
              <a:ln w="444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F-77B7-46D8-ABAD-D32CA3F5B758}"/>
              </c:ext>
            </c:extLst>
          </c:dPt>
          <c:dPt>
            <c:idx val="10"/>
            <c:marker>
              <c:symbol val="none"/>
            </c:marker>
            <c:bubble3D val="0"/>
            <c:spPr>
              <a:ln w="444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1-77B7-46D8-ABAD-D32CA3F5B758}"/>
              </c:ext>
            </c:extLst>
          </c:dPt>
          <c:dPt>
            <c:idx val="11"/>
            <c:marker>
              <c:symbol val="none"/>
            </c:marker>
            <c:bubble3D val="0"/>
            <c:spPr>
              <a:ln w="444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3-77B7-46D8-ABAD-D32CA3F5B758}"/>
              </c:ext>
            </c:extLst>
          </c:dPt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2450</c:v>
                </c:pt>
                <c:pt idx="1">
                  <c:v>2890</c:v>
                </c:pt>
                <c:pt idx="2">
                  <c:v>3818</c:v>
                </c:pt>
                <c:pt idx="3">
                  <c:v>4581</c:v>
                </c:pt>
                <c:pt idx="4">
                  <c:v>5207</c:v>
                </c:pt>
                <c:pt idx="5">
                  <c:v>5274</c:v>
                </c:pt>
                <c:pt idx="6">
                  <c:v>4690</c:v>
                </c:pt>
                <c:pt idx="7">
                  <c:v>3872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4-77B7-46D8-ABAD-D32CA3F5B7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6331488"/>
        <c:axId val="1089179151"/>
      </c:lineChart>
      <c:catAx>
        <c:axId val="2963314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9179151"/>
        <c:crosses val="autoZero"/>
        <c:auto val="1"/>
        <c:lblAlgn val="ctr"/>
        <c:lblOffset val="100"/>
        <c:noMultiLvlLbl val="0"/>
      </c:catAx>
      <c:valAx>
        <c:axId val="1089179151"/>
        <c:scaling>
          <c:orientation val="minMax"/>
        </c:scaling>
        <c:delete val="0"/>
        <c:axPos val="l"/>
        <c:numFmt formatCode="#,##0" sourceLinked="0"/>
        <c:majorTickMark val="none"/>
        <c:minorTickMark val="none"/>
        <c:tickLblPos val="nextTo"/>
        <c:spPr>
          <a:noFill/>
          <a:ln>
            <a:solidFill>
              <a:schemeClr val="bg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331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0"/>
        <c:delete val="1"/>
      </c:legendEntry>
      <c:legendEntry>
        <c:idx val="1"/>
        <c:delete val="1"/>
      </c:legendEntry>
      <c:layout>
        <c:manualLayout>
          <c:xMode val="edge"/>
          <c:yMode val="edge"/>
          <c:x val="0.16076458099784363"/>
          <c:y val="7.4633178196284719E-2"/>
          <c:w val="0.46365509938409338"/>
          <c:h val="6.698955473856572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rgbClr val="19285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en-US" sz="1600" b="1" dirty="0">
                <a:solidFill>
                  <a:schemeClr val="bg1"/>
                </a:solidFill>
              </a:rPr>
              <a:t>Monthly Closed Sales, D.C. Metro</a:t>
            </a:r>
            <a:endParaRPr lang="en-US" sz="2000" b="1" dirty="0">
              <a:solidFill>
                <a:schemeClr val="bg1"/>
              </a:solidFill>
            </a:endParaRPr>
          </a:p>
        </c:rich>
      </c:tx>
      <c:layout>
        <c:manualLayout>
          <c:xMode val="edge"/>
          <c:yMode val="edge"/>
          <c:x val="8.6012008014625194E-3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1414072008827893"/>
          <c:y val="0.1609082700087785"/>
          <c:w val="0.83613314609236344"/>
          <c:h val="0.73367441646082254"/>
        </c:manualLayout>
      </c:layout>
      <c:areaChart>
        <c:grouping val="stacked"/>
        <c:varyColors val="0"/>
        <c:ser>
          <c:idx val="3"/>
          <c:order val="3"/>
          <c:tx>
            <c:strRef>
              <c:f>Sheet1!$E$1</c:f>
              <c:strCache>
                <c:ptCount val="1"/>
                <c:pt idx="0">
                  <c:v>Min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 w="25400">
              <a:solidFill>
                <a:schemeClr val="accent6">
                  <a:lumMod val="75000"/>
                </a:schemeClr>
              </a:solidFill>
            </a:ln>
            <a:effectLst/>
          </c:spP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Sheet1!$E$2:$E$13</c:f>
              <c:numCache>
                <c:formatCode>#,##0;\(\-#,##0\)</c:formatCode>
                <c:ptCount val="12"/>
                <c:pt idx="0">
                  <c:v>2465</c:v>
                </c:pt>
                <c:pt idx="1">
                  <c:v>2956</c:v>
                </c:pt>
                <c:pt idx="2">
                  <c:v>3631</c:v>
                </c:pt>
                <c:pt idx="3">
                  <c:v>4207</c:v>
                </c:pt>
                <c:pt idx="4">
                  <c:v>4790</c:v>
                </c:pt>
                <c:pt idx="5">
                  <c:v>4760</c:v>
                </c:pt>
                <c:pt idx="6">
                  <c:v>4360</c:v>
                </c:pt>
                <c:pt idx="7">
                  <c:v>4264</c:v>
                </c:pt>
                <c:pt idx="8">
                  <c:v>3723</c:v>
                </c:pt>
                <c:pt idx="9">
                  <c:v>3559</c:v>
                </c:pt>
                <c:pt idx="10">
                  <c:v>3328</c:v>
                </c:pt>
                <c:pt idx="11" formatCode="0">
                  <c:v>3064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B7-46D8-ABAD-D32CA3F5B75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Stack</c:v>
                </c:pt>
              </c:strCache>
            </c:strRef>
          </c:tx>
          <c:spPr>
            <a:pattFill prst="dotDmnd">
              <a:fgClr>
                <a:schemeClr val="accent6">
                  <a:lumMod val="60000"/>
                  <a:lumOff val="40000"/>
                </a:schemeClr>
              </a:fgClr>
              <a:bgClr>
                <a:schemeClr val="bg1"/>
              </a:bgClr>
            </a:pattFill>
            <a:ln>
              <a:noFill/>
            </a:ln>
            <a:effectLst/>
          </c:spP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Sheet1!$F$2:$F$13</c:f>
              <c:numCache>
                <c:formatCode>#,##0;\(\-#,##0\)</c:formatCode>
                <c:ptCount val="12"/>
                <c:pt idx="0">
                  <c:v>1951</c:v>
                </c:pt>
                <c:pt idx="1">
                  <c:v>1952</c:v>
                </c:pt>
                <c:pt idx="2">
                  <c:v>2730</c:v>
                </c:pt>
                <c:pt idx="3">
                  <c:v>3414</c:v>
                </c:pt>
                <c:pt idx="4">
                  <c:v>2909</c:v>
                </c:pt>
                <c:pt idx="5">
                  <c:v>3865</c:v>
                </c:pt>
                <c:pt idx="6">
                  <c:v>3078</c:v>
                </c:pt>
                <c:pt idx="7">
                  <c:v>2859</c:v>
                </c:pt>
                <c:pt idx="8">
                  <c:v>3280</c:v>
                </c:pt>
                <c:pt idx="9">
                  <c:v>3394</c:v>
                </c:pt>
                <c:pt idx="10">
                  <c:v>3004</c:v>
                </c:pt>
                <c:pt idx="11" formatCode="0">
                  <c:v>3584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7B7-46D8-ABAD-D32CA3F5B7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6331488"/>
        <c:axId val="1089179151"/>
      </c:areaChar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2024</c:v>
                </c:pt>
              </c:strCache>
            </c:strRef>
          </c:tx>
          <c:spPr>
            <a:ln w="44450" cap="rnd">
              <a:solidFill>
                <a:schemeClr val="accent2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dPt>
            <c:idx val="9"/>
            <c:marker>
              <c:symbol val="none"/>
            </c:marker>
            <c:bubble3D val="0"/>
            <c:spPr>
              <a:ln w="44450" cap="rnd">
                <a:solidFill>
                  <a:schemeClr val="accent2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77B7-46D8-ABAD-D32CA3F5B758}"/>
              </c:ext>
            </c:extLst>
          </c:dPt>
          <c:dPt>
            <c:idx val="10"/>
            <c:marker>
              <c:symbol val="none"/>
            </c:marker>
            <c:bubble3D val="0"/>
            <c:spPr>
              <a:ln w="44450" cap="rnd">
                <a:solidFill>
                  <a:schemeClr val="accent2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77B7-46D8-ABAD-D32CA3F5B758}"/>
              </c:ext>
            </c:extLst>
          </c:dPt>
          <c:dPt>
            <c:idx val="11"/>
            <c:marker>
              <c:symbol val="none"/>
            </c:marker>
            <c:bubble3D val="0"/>
            <c:spPr>
              <a:ln w="44450" cap="rnd">
                <a:solidFill>
                  <a:schemeClr val="accent2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7-77B7-46D8-ABAD-D32CA3F5B758}"/>
              </c:ext>
            </c:extLst>
          </c:dPt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2471</c:v>
                </c:pt>
                <c:pt idx="1">
                  <c:v>3082</c:v>
                </c:pt>
                <c:pt idx="2">
                  <c:v>3702</c:v>
                </c:pt>
                <c:pt idx="3">
                  <c:v>4518</c:v>
                </c:pt>
                <c:pt idx="4">
                  <c:v>5121</c:v>
                </c:pt>
                <c:pt idx="5">
                  <c:v>4760</c:v>
                </c:pt>
                <c:pt idx="6">
                  <c:v>4811</c:v>
                </c:pt>
                <c:pt idx="7">
                  <c:v>4351</c:v>
                </c:pt>
                <c:pt idx="8">
                  <c:v>3730</c:v>
                </c:pt>
                <c:pt idx="9">
                  <c:v>4207</c:v>
                </c:pt>
                <c:pt idx="10">
                  <c:v>3583</c:v>
                </c:pt>
                <c:pt idx="11">
                  <c:v>3858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77B7-46D8-ABAD-D32CA3F5B75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2025</c:v>
                </c:pt>
              </c:strCache>
            </c:strRef>
          </c:tx>
          <c:spPr>
            <a:ln w="44450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dPt>
            <c:idx val="2"/>
            <c:marker>
              <c:symbol val="none"/>
            </c:marker>
            <c:bubble3D val="0"/>
            <c:spPr>
              <a:ln w="44450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A-77B7-46D8-ABAD-D32CA3F5B758}"/>
              </c:ext>
            </c:extLst>
          </c:dPt>
          <c:dPt>
            <c:idx val="3"/>
            <c:marker>
              <c:symbol val="none"/>
            </c:marker>
            <c:bubble3D val="0"/>
            <c:spPr>
              <a:ln w="44450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C-77B7-46D8-ABAD-D32CA3F5B758}"/>
              </c:ext>
            </c:extLst>
          </c:dPt>
          <c:dPt>
            <c:idx val="4"/>
            <c:marker>
              <c:symbol val="none"/>
            </c:marker>
            <c:bubble3D val="0"/>
            <c:spPr>
              <a:ln w="44450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E-77B7-46D8-ABAD-D32CA3F5B758}"/>
              </c:ext>
            </c:extLst>
          </c:dPt>
          <c:dPt>
            <c:idx val="5"/>
            <c:marker>
              <c:symbol val="none"/>
            </c:marker>
            <c:bubble3D val="0"/>
            <c:spPr>
              <a:ln w="44450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0-77B7-46D8-ABAD-D32CA3F5B758}"/>
              </c:ext>
            </c:extLst>
          </c:dPt>
          <c:dPt>
            <c:idx val="6"/>
            <c:marker>
              <c:symbol val="none"/>
            </c:marker>
            <c:bubble3D val="0"/>
            <c:spPr>
              <a:ln w="44450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2-77B7-46D8-ABAD-D32CA3F5B758}"/>
              </c:ext>
            </c:extLst>
          </c:dPt>
          <c:dPt>
            <c:idx val="7"/>
            <c:marker>
              <c:symbol val="none"/>
            </c:marker>
            <c:bubble3D val="0"/>
            <c:spPr>
              <a:ln w="44450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4-77B7-46D8-ABAD-D32CA3F5B758}"/>
              </c:ext>
            </c:extLst>
          </c:dPt>
          <c:dPt>
            <c:idx val="8"/>
            <c:marker>
              <c:symbol val="none"/>
            </c:marker>
            <c:bubble3D val="0"/>
            <c:spPr>
              <a:ln w="44450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6-77B7-46D8-ABAD-D32CA3F5B758}"/>
              </c:ext>
            </c:extLst>
          </c:dPt>
          <c:dPt>
            <c:idx val="9"/>
            <c:marker>
              <c:symbol val="none"/>
            </c:marker>
            <c:bubble3D val="0"/>
            <c:spPr>
              <a:ln w="44450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8-77B7-46D8-ABAD-D32CA3F5B758}"/>
              </c:ext>
            </c:extLst>
          </c:dPt>
          <c:dPt>
            <c:idx val="10"/>
            <c:marker>
              <c:symbol val="none"/>
            </c:marker>
            <c:bubble3D val="0"/>
            <c:spPr>
              <a:ln w="44450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A-77B7-46D8-ABAD-D32CA3F5B758}"/>
              </c:ext>
            </c:extLst>
          </c:dPt>
          <c:dPt>
            <c:idx val="11"/>
            <c:marker>
              <c:symbol val="none"/>
            </c:marker>
            <c:bubble3D val="0"/>
            <c:spPr>
              <a:ln w="44450" cap="rnd">
                <a:solidFill>
                  <a:schemeClr val="tx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1C-77B7-46D8-ABAD-D32CA3F5B758}"/>
              </c:ext>
            </c:extLst>
          </c:dPt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2732</c:v>
                </c:pt>
                <c:pt idx="1">
                  <c:v>2956</c:v>
                </c:pt>
                <c:pt idx="2">
                  <c:v>3631</c:v>
                </c:pt>
                <c:pt idx="3">
                  <c:v>4454</c:v>
                </c:pt>
                <c:pt idx="4">
                  <c:v>4790</c:v>
                </c:pt>
                <c:pt idx="5">
                  <c:v>5053</c:v>
                </c:pt>
                <c:pt idx="6">
                  <c:v>4692</c:v>
                </c:pt>
                <c:pt idx="7">
                  <c:v>4264</c:v>
                </c:pt>
                <c:pt idx="8">
                  <c:v>3894</c:v>
                </c:pt>
                <c:pt idx="9">
                  <c:v>4201</c:v>
                </c:pt>
                <c:pt idx="10">
                  <c:v>3355</c:v>
                </c:pt>
                <c:pt idx="11">
                  <c:v>3780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D-77B7-46D8-ABAD-D32CA3F5B75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2026</c:v>
                </c:pt>
              </c:strCache>
            </c:strRef>
          </c:tx>
          <c:spPr>
            <a:ln w="444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E-77B7-46D8-ABAD-D32CA3F5B758}"/>
              </c:ext>
            </c:extLst>
          </c:dPt>
          <c:dPt>
            <c:idx val="1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1F-77B7-46D8-ABAD-D32CA3F5B758}"/>
              </c:ext>
            </c:extLst>
          </c:dPt>
          <c:dPt>
            <c:idx val="2"/>
            <c:marker>
              <c:symbol val="none"/>
            </c:marker>
            <c:bubble3D val="0"/>
            <c:spPr>
              <a:ln w="44450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1-77B7-46D8-ABAD-D32CA3F5B758}"/>
              </c:ext>
            </c:extLst>
          </c:dPt>
          <c:dPt>
            <c:idx val="3"/>
            <c:marker>
              <c:symbol val="none"/>
            </c:marker>
            <c:bubble3D val="0"/>
            <c:spPr>
              <a:ln w="44450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3-77B7-46D8-ABAD-D32CA3F5B758}"/>
              </c:ext>
            </c:extLst>
          </c:dPt>
          <c:dPt>
            <c:idx val="4"/>
            <c:marker>
              <c:symbol val="none"/>
            </c:marker>
            <c:bubble3D val="0"/>
            <c:spPr>
              <a:ln w="44450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5-77B7-46D8-ABAD-D32CA3F5B758}"/>
              </c:ext>
            </c:extLst>
          </c:dPt>
          <c:dPt>
            <c:idx val="5"/>
            <c:marker>
              <c:symbol val="none"/>
            </c:marker>
            <c:bubble3D val="0"/>
            <c:spPr>
              <a:ln w="44450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7-77B7-46D8-ABAD-D32CA3F5B758}"/>
              </c:ext>
            </c:extLst>
          </c:dPt>
          <c:dPt>
            <c:idx val="6"/>
            <c:marker>
              <c:symbol val="none"/>
            </c:marker>
            <c:bubble3D val="0"/>
            <c:spPr>
              <a:ln w="44450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9-77B7-46D8-ABAD-D32CA3F5B758}"/>
              </c:ext>
            </c:extLst>
          </c:dPt>
          <c:dPt>
            <c:idx val="7"/>
            <c:marker>
              <c:symbol val="none"/>
            </c:marker>
            <c:bubble3D val="0"/>
            <c:spPr>
              <a:ln w="44450" cap="rnd">
                <a:solidFill>
                  <a:schemeClr val="accent1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B-77B7-46D8-ABAD-D32CA3F5B758}"/>
              </c:ext>
            </c:extLst>
          </c:dPt>
          <c:dPt>
            <c:idx val="8"/>
            <c:marker>
              <c:symbol val="none"/>
            </c:marker>
            <c:bubble3D val="0"/>
            <c:spPr>
              <a:ln w="444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D-77B7-46D8-ABAD-D32CA3F5B758}"/>
              </c:ext>
            </c:extLst>
          </c:dPt>
          <c:dPt>
            <c:idx val="9"/>
            <c:marker>
              <c:symbol val="none"/>
            </c:marker>
            <c:bubble3D val="0"/>
            <c:spPr>
              <a:ln w="444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2F-77B7-46D8-ABAD-D32CA3F5B758}"/>
              </c:ext>
            </c:extLst>
          </c:dPt>
          <c:dPt>
            <c:idx val="10"/>
            <c:marker>
              <c:symbol val="none"/>
            </c:marker>
            <c:bubble3D val="0"/>
            <c:spPr>
              <a:ln w="444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1-77B7-46D8-ABAD-D32CA3F5B758}"/>
              </c:ext>
            </c:extLst>
          </c:dPt>
          <c:dPt>
            <c:idx val="11"/>
            <c:marker>
              <c:symbol val="none"/>
            </c:marker>
            <c:bubble3D val="0"/>
            <c:spPr>
              <a:ln w="44450" cap="rnd">
                <a:noFill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33-77B7-46D8-ABAD-D32CA3F5B758}"/>
              </c:ext>
            </c:extLst>
          </c:dPt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2450</c:v>
                </c:pt>
                <c:pt idx="1">
                  <c:v>2890</c:v>
                </c:pt>
                <c:pt idx="2">
                  <c:v>3818</c:v>
                </c:pt>
                <c:pt idx="3">
                  <c:v>4581</c:v>
                </c:pt>
                <c:pt idx="4">
                  <c:v>5207</c:v>
                </c:pt>
                <c:pt idx="5">
                  <c:v>5274</c:v>
                </c:pt>
                <c:pt idx="6">
                  <c:v>4690</c:v>
                </c:pt>
                <c:pt idx="7">
                  <c:v>3872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4-77B7-46D8-ABAD-D32CA3F5B7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96331488"/>
        <c:axId val="1089179151"/>
      </c:lineChart>
      <c:catAx>
        <c:axId val="2963314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9179151"/>
        <c:crosses val="autoZero"/>
        <c:auto val="1"/>
        <c:lblAlgn val="ctr"/>
        <c:lblOffset val="100"/>
        <c:noMultiLvlLbl val="0"/>
      </c:catAx>
      <c:valAx>
        <c:axId val="1089179151"/>
        <c:scaling>
          <c:orientation val="minMax"/>
        </c:scaling>
        <c:delete val="0"/>
        <c:axPos val="l"/>
        <c:numFmt formatCode="#,##0" sourceLinked="0"/>
        <c:majorTickMark val="none"/>
        <c:minorTickMark val="none"/>
        <c:tickLblPos val="nextTo"/>
        <c:spPr>
          <a:noFill/>
          <a:ln>
            <a:solidFill>
              <a:schemeClr val="bg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331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0"/>
        <c:delete val="1"/>
      </c:legendEntry>
      <c:legendEntry>
        <c:idx val="1"/>
        <c:delete val="1"/>
      </c:legendEntry>
      <c:layout>
        <c:manualLayout>
          <c:xMode val="edge"/>
          <c:yMode val="edge"/>
          <c:x val="0.16076458099784363"/>
          <c:y val="7.4633178196284719E-2"/>
          <c:w val="0.46365509938409338"/>
          <c:h val="6.698955473856572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rgbClr val="192851"/>
          </a:solidFill>
        </a:defRPr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Weekly New Contracts, D.C. Metro</a:t>
            </a:r>
          </a:p>
        </c:rich>
      </c:tx>
      <c:layout>
        <c:manualLayout>
          <c:xMode val="edge"/>
          <c:yMode val="edge"/>
          <c:x val="1.0996904006207657E-3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3461971506965517E-2"/>
          <c:y val="0.11818618031854995"/>
          <c:w val="0.92345227474799851"/>
          <c:h val="0.71751895024197077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2024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Sheet1!$A$2:$A$53</c:f>
              <c:numCache>
                <c:formatCode>m/d;@</c:formatCode>
                <c:ptCount val="52"/>
                <c:pt idx="0">
                  <c:v>46026</c:v>
                </c:pt>
                <c:pt idx="1">
                  <c:v>46033</c:v>
                </c:pt>
                <c:pt idx="2">
                  <c:v>46040</c:v>
                </c:pt>
                <c:pt idx="3">
                  <c:v>46047</c:v>
                </c:pt>
                <c:pt idx="4">
                  <c:v>46054</c:v>
                </c:pt>
                <c:pt idx="5">
                  <c:v>46061</c:v>
                </c:pt>
                <c:pt idx="6">
                  <c:v>46068</c:v>
                </c:pt>
                <c:pt idx="7">
                  <c:v>46075</c:v>
                </c:pt>
                <c:pt idx="8">
                  <c:v>46082</c:v>
                </c:pt>
                <c:pt idx="9">
                  <c:v>46089</c:v>
                </c:pt>
                <c:pt idx="10">
                  <c:v>46096</c:v>
                </c:pt>
                <c:pt idx="11">
                  <c:v>46103</c:v>
                </c:pt>
                <c:pt idx="12">
                  <c:v>46110</c:v>
                </c:pt>
                <c:pt idx="13">
                  <c:v>46117</c:v>
                </c:pt>
                <c:pt idx="14">
                  <c:v>46124</c:v>
                </c:pt>
                <c:pt idx="15">
                  <c:v>46131</c:v>
                </c:pt>
                <c:pt idx="16">
                  <c:v>46138</c:v>
                </c:pt>
                <c:pt idx="17">
                  <c:v>46145</c:v>
                </c:pt>
                <c:pt idx="18">
                  <c:v>46152</c:v>
                </c:pt>
                <c:pt idx="19">
                  <c:v>46159</c:v>
                </c:pt>
                <c:pt idx="20">
                  <c:v>46166</c:v>
                </c:pt>
                <c:pt idx="21">
                  <c:v>46173</c:v>
                </c:pt>
                <c:pt idx="22">
                  <c:v>46180</c:v>
                </c:pt>
                <c:pt idx="23">
                  <c:v>46187</c:v>
                </c:pt>
                <c:pt idx="24">
                  <c:v>46194</c:v>
                </c:pt>
                <c:pt idx="25">
                  <c:v>46201</c:v>
                </c:pt>
                <c:pt idx="26">
                  <c:v>46208</c:v>
                </c:pt>
                <c:pt idx="27">
                  <c:v>46215</c:v>
                </c:pt>
                <c:pt idx="28">
                  <c:v>46222</c:v>
                </c:pt>
                <c:pt idx="29">
                  <c:v>46229</c:v>
                </c:pt>
                <c:pt idx="30">
                  <c:v>46236</c:v>
                </c:pt>
                <c:pt idx="31">
                  <c:v>46243</c:v>
                </c:pt>
                <c:pt idx="32">
                  <c:v>46250</c:v>
                </c:pt>
                <c:pt idx="33">
                  <c:v>46257</c:v>
                </c:pt>
                <c:pt idx="34">
                  <c:v>46264</c:v>
                </c:pt>
                <c:pt idx="35">
                  <c:v>46271</c:v>
                </c:pt>
                <c:pt idx="36">
                  <c:v>46278</c:v>
                </c:pt>
                <c:pt idx="37">
                  <c:v>46285</c:v>
                </c:pt>
                <c:pt idx="38">
                  <c:v>46292</c:v>
                </c:pt>
                <c:pt idx="39">
                  <c:v>46299</c:v>
                </c:pt>
                <c:pt idx="40">
                  <c:v>46306</c:v>
                </c:pt>
                <c:pt idx="41">
                  <c:v>46313</c:v>
                </c:pt>
                <c:pt idx="42">
                  <c:v>46320</c:v>
                </c:pt>
                <c:pt idx="43">
                  <c:v>46327</c:v>
                </c:pt>
                <c:pt idx="44">
                  <c:v>46334</c:v>
                </c:pt>
                <c:pt idx="45">
                  <c:v>46341</c:v>
                </c:pt>
                <c:pt idx="46">
                  <c:v>46348</c:v>
                </c:pt>
                <c:pt idx="47">
                  <c:v>46355</c:v>
                </c:pt>
                <c:pt idx="48">
                  <c:v>46362</c:v>
                </c:pt>
                <c:pt idx="49">
                  <c:v>46369</c:v>
                </c:pt>
                <c:pt idx="50">
                  <c:v>46376</c:v>
                </c:pt>
                <c:pt idx="51">
                  <c:v>46383</c:v>
                </c:pt>
              </c:numCache>
            </c:numRef>
          </c:cat>
          <c:val>
            <c:numRef>
              <c:f>Sheet1!$B$2:$B$53</c:f>
              <c:numCache>
                <c:formatCode>#,##0</c:formatCode>
                <c:ptCount val="52"/>
                <c:pt idx="0">
                  <c:v>542</c:v>
                </c:pt>
                <c:pt idx="1">
                  <c:v>812</c:v>
                </c:pt>
                <c:pt idx="2">
                  <c:v>912</c:v>
                </c:pt>
                <c:pt idx="3">
                  <c:v>847</c:v>
                </c:pt>
                <c:pt idx="4">
                  <c:v>955</c:v>
                </c:pt>
                <c:pt idx="5">
                  <c:v>970</c:v>
                </c:pt>
                <c:pt idx="6">
                  <c:v>1001</c:v>
                </c:pt>
                <c:pt idx="7">
                  <c:v>1017</c:v>
                </c:pt>
                <c:pt idx="8">
                  <c:v>1047</c:v>
                </c:pt>
                <c:pt idx="9">
                  <c:v>1184</c:v>
                </c:pt>
                <c:pt idx="10">
                  <c:v>1160</c:v>
                </c:pt>
                <c:pt idx="11">
                  <c:v>1245</c:v>
                </c:pt>
                <c:pt idx="12">
                  <c:v>1151</c:v>
                </c:pt>
                <c:pt idx="13">
                  <c:v>1083</c:v>
                </c:pt>
                <c:pt idx="14">
                  <c:v>1421</c:v>
                </c:pt>
                <c:pt idx="15">
                  <c:v>1334</c:v>
                </c:pt>
                <c:pt idx="16">
                  <c:v>1311</c:v>
                </c:pt>
                <c:pt idx="17">
                  <c:v>1357</c:v>
                </c:pt>
                <c:pt idx="18">
                  <c:v>1308</c:v>
                </c:pt>
                <c:pt idx="19">
                  <c:v>1202</c:v>
                </c:pt>
                <c:pt idx="20">
                  <c:v>1385</c:v>
                </c:pt>
                <c:pt idx="21">
                  <c:v>1130</c:v>
                </c:pt>
                <c:pt idx="22">
                  <c:v>1388</c:v>
                </c:pt>
                <c:pt idx="23">
                  <c:v>1332</c:v>
                </c:pt>
                <c:pt idx="24">
                  <c:v>1229</c:v>
                </c:pt>
                <c:pt idx="25">
                  <c:v>1261</c:v>
                </c:pt>
                <c:pt idx="26">
                  <c:v>1057</c:v>
                </c:pt>
                <c:pt idx="27">
                  <c:v>1006</c:v>
                </c:pt>
                <c:pt idx="28">
                  <c:v>1244</c:v>
                </c:pt>
                <c:pt idx="29">
                  <c:v>1117</c:v>
                </c:pt>
                <c:pt idx="30">
                  <c:v>1054</c:v>
                </c:pt>
                <c:pt idx="31">
                  <c:v>1071</c:v>
                </c:pt>
                <c:pt idx="32">
                  <c:v>1007</c:v>
                </c:pt>
                <c:pt idx="33">
                  <c:v>1047</c:v>
                </c:pt>
                <c:pt idx="34">
                  <c:v>1028</c:v>
                </c:pt>
                <c:pt idx="35">
                  <c:v>895</c:v>
                </c:pt>
                <c:pt idx="36">
                  <c:v>1221</c:v>
                </c:pt>
                <c:pt idx="37">
                  <c:v>1213</c:v>
                </c:pt>
                <c:pt idx="38">
                  <c:v>1190</c:v>
                </c:pt>
                <c:pt idx="39">
                  <c:v>1145</c:v>
                </c:pt>
                <c:pt idx="40">
                  <c:v>1135</c:v>
                </c:pt>
                <c:pt idx="41">
                  <c:v>1024</c:v>
                </c:pt>
                <c:pt idx="42">
                  <c:v>1099</c:v>
                </c:pt>
                <c:pt idx="43">
                  <c:v>975</c:v>
                </c:pt>
                <c:pt idx="44">
                  <c:v>1049</c:v>
                </c:pt>
                <c:pt idx="45">
                  <c:v>995</c:v>
                </c:pt>
                <c:pt idx="46">
                  <c:v>1036</c:v>
                </c:pt>
                <c:pt idx="47">
                  <c:v>722</c:v>
                </c:pt>
                <c:pt idx="48">
                  <c:v>776</c:v>
                </c:pt>
                <c:pt idx="49">
                  <c:v>836</c:v>
                </c:pt>
                <c:pt idx="50">
                  <c:v>789</c:v>
                </c:pt>
                <c:pt idx="51">
                  <c:v>431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E4-4B80-A347-6D50D70FA06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2025</c:v>
                </c:pt>
              </c:strCache>
            </c:strRef>
          </c:tx>
          <c:spPr>
            <a:ln w="38100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Sheet1!$A$2:$A$53</c:f>
              <c:numCache>
                <c:formatCode>m/d;@</c:formatCode>
                <c:ptCount val="52"/>
                <c:pt idx="0">
                  <c:v>46026</c:v>
                </c:pt>
                <c:pt idx="1">
                  <c:v>46033</c:v>
                </c:pt>
                <c:pt idx="2">
                  <c:v>46040</c:v>
                </c:pt>
                <c:pt idx="3">
                  <c:v>46047</c:v>
                </c:pt>
                <c:pt idx="4">
                  <c:v>46054</c:v>
                </c:pt>
                <c:pt idx="5">
                  <c:v>46061</c:v>
                </c:pt>
                <c:pt idx="6">
                  <c:v>46068</c:v>
                </c:pt>
                <c:pt idx="7">
                  <c:v>46075</c:v>
                </c:pt>
                <c:pt idx="8">
                  <c:v>46082</c:v>
                </c:pt>
                <c:pt idx="9">
                  <c:v>46089</c:v>
                </c:pt>
                <c:pt idx="10">
                  <c:v>46096</c:v>
                </c:pt>
                <c:pt idx="11">
                  <c:v>46103</c:v>
                </c:pt>
                <c:pt idx="12">
                  <c:v>46110</c:v>
                </c:pt>
                <c:pt idx="13">
                  <c:v>46117</c:v>
                </c:pt>
                <c:pt idx="14">
                  <c:v>46124</c:v>
                </c:pt>
                <c:pt idx="15">
                  <c:v>46131</c:v>
                </c:pt>
                <c:pt idx="16">
                  <c:v>46138</c:v>
                </c:pt>
                <c:pt idx="17">
                  <c:v>46145</c:v>
                </c:pt>
                <c:pt idx="18">
                  <c:v>46152</c:v>
                </c:pt>
                <c:pt idx="19">
                  <c:v>46159</c:v>
                </c:pt>
                <c:pt idx="20">
                  <c:v>46166</c:v>
                </c:pt>
                <c:pt idx="21">
                  <c:v>46173</c:v>
                </c:pt>
                <c:pt idx="22">
                  <c:v>46180</c:v>
                </c:pt>
                <c:pt idx="23">
                  <c:v>46187</c:v>
                </c:pt>
                <c:pt idx="24">
                  <c:v>46194</c:v>
                </c:pt>
                <c:pt idx="25">
                  <c:v>46201</c:v>
                </c:pt>
                <c:pt idx="26">
                  <c:v>46208</c:v>
                </c:pt>
                <c:pt idx="27">
                  <c:v>46215</c:v>
                </c:pt>
                <c:pt idx="28">
                  <c:v>46222</c:v>
                </c:pt>
                <c:pt idx="29">
                  <c:v>46229</c:v>
                </c:pt>
                <c:pt idx="30">
                  <c:v>46236</c:v>
                </c:pt>
                <c:pt idx="31">
                  <c:v>46243</c:v>
                </c:pt>
                <c:pt idx="32">
                  <c:v>46250</c:v>
                </c:pt>
                <c:pt idx="33">
                  <c:v>46257</c:v>
                </c:pt>
                <c:pt idx="34">
                  <c:v>46264</c:v>
                </c:pt>
                <c:pt idx="35">
                  <c:v>46271</c:v>
                </c:pt>
                <c:pt idx="36">
                  <c:v>46278</c:v>
                </c:pt>
                <c:pt idx="37">
                  <c:v>46285</c:v>
                </c:pt>
                <c:pt idx="38">
                  <c:v>46292</c:v>
                </c:pt>
                <c:pt idx="39">
                  <c:v>46299</c:v>
                </c:pt>
                <c:pt idx="40">
                  <c:v>46306</c:v>
                </c:pt>
                <c:pt idx="41">
                  <c:v>46313</c:v>
                </c:pt>
                <c:pt idx="42">
                  <c:v>46320</c:v>
                </c:pt>
                <c:pt idx="43">
                  <c:v>46327</c:v>
                </c:pt>
                <c:pt idx="44">
                  <c:v>46334</c:v>
                </c:pt>
                <c:pt idx="45">
                  <c:v>46341</c:v>
                </c:pt>
                <c:pt idx="46">
                  <c:v>46348</c:v>
                </c:pt>
                <c:pt idx="47">
                  <c:v>46355</c:v>
                </c:pt>
                <c:pt idx="48">
                  <c:v>46362</c:v>
                </c:pt>
                <c:pt idx="49">
                  <c:v>46369</c:v>
                </c:pt>
                <c:pt idx="50">
                  <c:v>46376</c:v>
                </c:pt>
                <c:pt idx="51">
                  <c:v>46383</c:v>
                </c:pt>
              </c:numCache>
            </c:numRef>
          </c:cat>
          <c:val>
            <c:numRef>
              <c:f>Sheet1!$C$2:$C$53</c:f>
              <c:numCache>
                <c:formatCode>#,##0</c:formatCode>
                <c:ptCount val="52"/>
                <c:pt idx="0">
                  <c:v>496</c:v>
                </c:pt>
                <c:pt idx="1">
                  <c:v>724</c:v>
                </c:pt>
                <c:pt idx="2">
                  <c:v>835</c:v>
                </c:pt>
                <c:pt idx="3">
                  <c:v>870</c:v>
                </c:pt>
                <c:pt idx="4">
                  <c:v>912</c:v>
                </c:pt>
                <c:pt idx="5">
                  <c:v>997</c:v>
                </c:pt>
                <c:pt idx="6">
                  <c:v>930</c:v>
                </c:pt>
                <c:pt idx="7">
                  <c:v>941</c:v>
                </c:pt>
                <c:pt idx="8">
                  <c:v>976</c:v>
                </c:pt>
                <c:pt idx="9">
                  <c:v>1098</c:v>
                </c:pt>
                <c:pt idx="10">
                  <c:v>1219</c:v>
                </c:pt>
                <c:pt idx="11">
                  <c:v>1292</c:v>
                </c:pt>
                <c:pt idx="12">
                  <c:v>1260</c:v>
                </c:pt>
                <c:pt idx="13">
                  <c:v>1256</c:v>
                </c:pt>
                <c:pt idx="14">
                  <c:v>1336</c:v>
                </c:pt>
                <c:pt idx="15">
                  <c:v>1244</c:v>
                </c:pt>
                <c:pt idx="16">
                  <c:v>1096</c:v>
                </c:pt>
                <c:pt idx="17">
                  <c:v>1452</c:v>
                </c:pt>
                <c:pt idx="18">
                  <c:v>1488</c:v>
                </c:pt>
                <c:pt idx="19">
                  <c:v>1363</c:v>
                </c:pt>
                <c:pt idx="20">
                  <c:v>1396</c:v>
                </c:pt>
                <c:pt idx="21">
                  <c:v>1183</c:v>
                </c:pt>
                <c:pt idx="22">
                  <c:v>1387</c:v>
                </c:pt>
                <c:pt idx="23">
                  <c:v>1327</c:v>
                </c:pt>
                <c:pt idx="24">
                  <c:v>1231</c:v>
                </c:pt>
                <c:pt idx="25">
                  <c:v>1214</c:v>
                </c:pt>
                <c:pt idx="26">
                  <c:v>1123</c:v>
                </c:pt>
                <c:pt idx="27">
                  <c:v>1005</c:v>
                </c:pt>
                <c:pt idx="28">
                  <c:v>1209</c:v>
                </c:pt>
                <c:pt idx="29">
                  <c:v>1144</c:v>
                </c:pt>
                <c:pt idx="30">
                  <c:v>1064</c:v>
                </c:pt>
                <c:pt idx="31">
                  <c:v>1087</c:v>
                </c:pt>
                <c:pt idx="32">
                  <c:v>1128</c:v>
                </c:pt>
                <c:pt idx="33">
                  <c:v>1025</c:v>
                </c:pt>
                <c:pt idx="34">
                  <c:v>1033</c:v>
                </c:pt>
                <c:pt idx="35">
                  <c:v>960</c:v>
                </c:pt>
                <c:pt idx="36">
                  <c:v>1158</c:v>
                </c:pt>
                <c:pt idx="37">
                  <c:v>1191</c:v>
                </c:pt>
                <c:pt idx="38">
                  <c:v>1177</c:v>
                </c:pt>
                <c:pt idx="39">
                  <c:v>1109</c:v>
                </c:pt>
                <c:pt idx="40">
                  <c:v>1079</c:v>
                </c:pt>
                <c:pt idx="41">
                  <c:v>1093</c:v>
                </c:pt>
                <c:pt idx="42">
                  <c:v>1038</c:v>
                </c:pt>
                <c:pt idx="43">
                  <c:v>1053</c:v>
                </c:pt>
                <c:pt idx="44">
                  <c:v>956</c:v>
                </c:pt>
                <c:pt idx="45">
                  <c:v>990</c:v>
                </c:pt>
                <c:pt idx="46">
                  <c:v>973</c:v>
                </c:pt>
                <c:pt idx="47">
                  <c:v>735</c:v>
                </c:pt>
                <c:pt idx="48">
                  <c:v>817</c:v>
                </c:pt>
                <c:pt idx="49">
                  <c:v>828</c:v>
                </c:pt>
                <c:pt idx="50">
                  <c:v>704</c:v>
                </c:pt>
                <c:pt idx="51">
                  <c:v>501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8E4-4B80-A347-6D50D70FA06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2026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Sheet1!$A$2:$A$53</c:f>
              <c:numCache>
                <c:formatCode>m/d;@</c:formatCode>
                <c:ptCount val="52"/>
                <c:pt idx="0">
                  <c:v>46026</c:v>
                </c:pt>
                <c:pt idx="1">
                  <c:v>46033</c:v>
                </c:pt>
                <c:pt idx="2">
                  <c:v>46040</c:v>
                </c:pt>
                <c:pt idx="3">
                  <c:v>46047</c:v>
                </c:pt>
                <c:pt idx="4">
                  <c:v>46054</c:v>
                </c:pt>
                <c:pt idx="5">
                  <c:v>46061</c:v>
                </c:pt>
                <c:pt idx="6">
                  <c:v>46068</c:v>
                </c:pt>
                <c:pt idx="7">
                  <c:v>46075</c:v>
                </c:pt>
                <c:pt idx="8">
                  <c:v>46082</c:v>
                </c:pt>
                <c:pt idx="9">
                  <c:v>46089</c:v>
                </c:pt>
                <c:pt idx="10">
                  <c:v>46096</c:v>
                </c:pt>
                <c:pt idx="11">
                  <c:v>46103</c:v>
                </c:pt>
                <c:pt idx="12">
                  <c:v>46110</c:v>
                </c:pt>
                <c:pt idx="13">
                  <c:v>46117</c:v>
                </c:pt>
                <c:pt idx="14">
                  <c:v>46124</c:v>
                </c:pt>
                <c:pt idx="15">
                  <c:v>46131</c:v>
                </c:pt>
                <c:pt idx="16">
                  <c:v>46138</c:v>
                </c:pt>
                <c:pt idx="17">
                  <c:v>46145</c:v>
                </c:pt>
                <c:pt idx="18">
                  <c:v>46152</c:v>
                </c:pt>
                <c:pt idx="19">
                  <c:v>46159</c:v>
                </c:pt>
                <c:pt idx="20">
                  <c:v>46166</c:v>
                </c:pt>
                <c:pt idx="21">
                  <c:v>46173</c:v>
                </c:pt>
                <c:pt idx="22">
                  <c:v>46180</c:v>
                </c:pt>
                <c:pt idx="23">
                  <c:v>46187</c:v>
                </c:pt>
                <c:pt idx="24">
                  <c:v>46194</c:v>
                </c:pt>
                <c:pt idx="25">
                  <c:v>46201</c:v>
                </c:pt>
                <c:pt idx="26">
                  <c:v>46208</c:v>
                </c:pt>
                <c:pt idx="27">
                  <c:v>46215</c:v>
                </c:pt>
                <c:pt idx="28">
                  <c:v>46222</c:v>
                </c:pt>
                <c:pt idx="29">
                  <c:v>46229</c:v>
                </c:pt>
                <c:pt idx="30">
                  <c:v>46236</c:v>
                </c:pt>
                <c:pt idx="31">
                  <c:v>46243</c:v>
                </c:pt>
                <c:pt idx="32">
                  <c:v>46250</c:v>
                </c:pt>
                <c:pt idx="33">
                  <c:v>46257</c:v>
                </c:pt>
                <c:pt idx="34">
                  <c:v>46264</c:v>
                </c:pt>
                <c:pt idx="35">
                  <c:v>46271</c:v>
                </c:pt>
                <c:pt idx="36">
                  <c:v>46278</c:v>
                </c:pt>
                <c:pt idx="37">
                  <c:v>46285</c:v>
                </c:pt>
                <c:pt idx="38">
                  <c:v>46292</c:v>
                </c:pt>
                <c:pt idx="39">
                  <c:v>46299</c:v>
                </c:pt>
                <c:pt idx="40">
                  <c:v>46306</c:v>
                </c:pt>
                <c:pt idx="41">
                  <c:v>46313</c:v>
                </c:pt>
                <c:pt idx="42">
                  <c:v>46320</c:v>
                </c:pt>
                <c:pt idx="43">
                  <c:v>46327</c:v>
                </c:pt>
                <c:pt idx="44">
                  <c:v>46334</c:v>
                </c:pt>
                <c:pt idx="45">
                  <c:v>46341</c:v>
                </c:pt>
                <c:pt idx="46">
                  <c:v>46348</c:v>
                </c:pt>
                <c:pt idx="47">
                  <c:v>46355</c:v>
                </c:pt>
                <c:pt idx="48">
                  <c:v>46362</c:v>
                </c:pt>
                <c:pt idx="49">
                  <c:v>46369</c:v>
                </c:pt>
                <c:pt idx="50">
                  <c:v>46376</c:v>
                </c:pt>
                <c:pt idx="51">
                  <c:v>46383</c:v>
                </c:pt>
              </c:numCache>
            </c:numRef>
          </c:cat>
          <c:val>
            <c:numRef>
              <c:f>Sheet1!$D$2:$D$53</c:f>
              <c:numCache>
                <c:formatCode>#,##0</c:formatCode>
                <c:ptCount val="52"/>
                <c:pt idx="0">
                  <c:v>525</c:v>
                </c:pt>
                <c:pt idx="1">
                  <c:v>705</c:v>
                </c:pt>
                <c:pt idx="2">
                  <c:v>960</c:v>
                </c:pt>
                <c:pt idx="3">
                  <c:v>982</c:v>
                </c:pt>
                <c:pt idx="4">
                  <c:v>705</c:v>
                </c:pt>
                <c:pt idx="5">
                  <c:v>959</c:v>
                </c:pt>
                <c:pt idx="6">
                  <c:v>902</c:v>
                </c:pt>
                <c:pt idx="7">
                  <c:v>1041</c:v>
                </c:pt>
                <c:pt idx="8">
                  <c:v>1096</c:v>
                </c:pt>
                <c:pt idx="9">
                  <c:v>1119</c:v>
                </c:pt>
                <c:pt idx="10">
                  <c:v>1253</c:v>
                </c:pt>
                <c:pt idx="11">
                  <c:v>1272</c:v>
                </c:pt>
                <c:pt idx="12">
                  <c:v>1356</c:v>
                </c:pt>
                <c:pt idx="13">
                  <c:v>1249</c:v>
                </c:pt>
                <c:pt idx="14">
                  <c:v>1211</c:v>
                </c:pt>
                <c:pt idx="15">
                  <c:v>1571</c:v>
                </c:pt>
                <c:pt idx="16">
                  <c:v>1510</c:v>
                </c:pt>
                <c:pt idx="17">
                  <c:v>1487</c:v>
                </c:pt>
                <c:pt idx="18">
                  <c:v>1420</c:v>
                </c:pt>
                <c:pt idx="19">
                  <c:v>1391</c:v>
                </c:pt>
                <c:pt idx="20">
                  <c:v>1390</c:v>
                </c:pt>
                <c:pt idx="21">
                  <c:v>1190</c:v>
                </c:pt>
                <c:pt idx="22">
                  <c:v>1319</c:v>
                </c:pt>
                <c:pt idx="23">
                  <c:v>1263</c:v>
                </c:pt>
                <c:pt idx="24">
                  <c:v>1282</c:v>
                </c:pt>
                <c:pt idx="25">
                  <c:v>1142</c:v>
                </c:pt>
                <c:pt idx="26">
                  <c:v>1129</c:v>
                </c:pt>
                <c:pt idx="27">
                  <c:v>974</c:v>
                </c:pt>
                <c:pt idx="28">
                  <c:v>1156</c:v>
                </c:pt>
                <c:pt idx="29">
                  <c:v>1098</c:v>
                </c:pt>
                <c:pt idx="30">
                  <c:v>1069</c:v>
                </c:pt>
                <c:pt idx="31">
                  <c:v>1006</c:v>
                </c:pt>
                <c:pt idx="32">
                  <c:v>959</c:v>
                </c:pt>
                <c:pt idx="33">
                  <c:v>940</c:v>
                </c:pt>
                <c:pt idx="34">
                  <c:v>928</c:v>
                </c:pt>
                <c:pt idx="35">
                  <c:v>939</c:v>
                </c:pt>
                <c:pt idx="36">
                  <c:v>866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8E4-4B80-A347-6D50D70FA0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49683615"/>
        <c:axId val="6839471"/>
      </c:lineChart>
      <c:dateAx>
        <c:axId val="1349683615"/>
        <c:scaling>
          <c:orientation val="minMax"/>
        </c:scaling>
        <c:delete val="0"/>
        <c:axPos val="b"/>
        <c:numFmt formatCode="m/d;@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39471"/>
        <c:crosses val="autoZero"/>
        <c:auto val="1"/>
        <c:lblOffset val="100"/>
        <c:baseTimeUnit val="days"/>
        <c:majorUnit val="14"/>
        <c:majorTimeUnit val="days"/>
      </c:dateAx>
      <c:valAx>
        <c:axId val="6839471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96836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3926308753348248"/>
          <c:y val="0.1421553554332024"/>
          <c:w val="0.23091831080060835"/>
          <c:h val="6.29128580660918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Weekly Showings, D.C. Metro</a:t>
            </a:r>
          </a:p>
        </c:rich>
      </c:tx>
      <c:layout>
        <c:manualLayout>
          <c:xMode val="edge"/>
          <c:yMode val="edge"/>
          <c:x val="1.0996904006207657E-3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3461971506965517E-2"/>
          <c:y val="0.11818618031854995"/>
          <c:w val="0.92345227474799851"/>
          <c:h val="0.71751895024197077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2024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Sheet1!$A$2:$A$53</c:f>
              <c:numCache>
                <c:formatCode>m/d;@</c:formatCode>
                <c:ptCount val="52"/>
                <c:pt idx="0">
                  <c:v>46026</c:v>
                </c:pt>
                <c:pt idx="1">
                  <c:v>46033</c:v>
                </c:pt>
                <c:pt idx="2">
                  <c:v>46040</c:v>
                </c:pt>
                <c:pt idx="3">
                  <c:v>46047</c:v>
                </c:pt>
                <c:pt idx="4">
                  <c:v>46054</c:v>
                </c:pt>
                <c:pt idx="5">
                  <c:v>46061</c:v>
                </c:pt>
                <c:pt idx="6">
                  <c:v>46068</c:v>
                </c:pt>
                <c:pt idx="7">
                  <c:v>46075</c:v>
                </c:pt>
                <c:pt idx="8">
                  <c:v>46082</c:v>
                </c:pt>
                <c:pt idx="9">
                  <c:v>46089</c:v>
                </c:pt>
                <c:pt idx="10">
                  <c:v>46096</c:v>
                </c:pt>
                <c:pt idx="11">
                  <c:v>46103</c:v>
                </c:pt>
                <c:pt idx="12">
                  <c:v>46110</c:v>
                </c:pt>
                <c:pt idx="13">
                  <c:v>46117</c:v>
                </c:pt>
                <c:pt idx="14">
                  <c:v>46124</c:v>
                </c:pt>
                <c:pt idx="15">
                  <c:v>46131</c:v>
                </c:pt>
                <c:pt idx="16">
                  <c:v>46138</c:v>
                </c:pt>
                <c:pt idx="17">
                  <c:v>46145</c:v>
                </c:pt>
                <c:pt idx="18">
                  <c:v>46152</c:v>
                </c:pt>
                <c:pt idx="19">
                  <c:v>46159</c:v>
                </c:pt>
                <c:pt idx="20">
                  <c:v>46166</c:v>
                </c:pt>
                <c:pt idx="21">
                  <c:v>46173</c:v>
                </c:pt>
                <c:pt idx="22">
                  <c:v>46180</c:v>
                </c:pt>
                <c:pt idx="23">
                  <c:v>46187</c:v>
                </c:pt>
                <c:pt idx="24">
                  <c:v>46194</c:v>
                </c:pt>
                <c:pt idx="25">
                  <c:v>46201</c:v>
                </c:pt>
                <c:pt idx="26">
                  <c:v>46208</c:v>
                </c:pt>
                <c:pt idx="27">
                  <c:v>46215</c:v>
                </c:pt>
                <c:pt idx="28">
                  <c:v>46222</c:v>
                </c:pt>
                <c:pt idx="29">
                  <c:v>46229</c:v>
                </c:pt>
                <c:pt idx="30">
                  <c:v>46236</c:v>
                </c:pt>
                <c:pt idx="31">
                  <c:v>46243</c:v>
                </c:pt>
                <c:pt idx="32">
                  <c:v>46250</c:v>
                </c:pt>
                <c:pt idx="33">
                  <c:v>46257</c:v>
                </c:pt>
                <c:pt idx="34">
                  <c:v>46264</c:v>
                </c:pt>
                <c:pt idx="35">
                  <c:v>46271</c:v>
                </c:pt>
                <c:pt idx="36">
                  <c:v>46278</c:v>
                </c:pt>
                <c:pt idx="37">
                  <c:v>46285</c:v>
                </c:pt>
                <c:pt idx="38">
                  <c:v>46292</c:v>
                </c:pt>
                <c:pt idx="39">
                  <c:v>46299</c:v>
                </c:pt>
                <c:pt idx="40">
                  <c:v>46306</c:v>
                </c:pt>
                <c:pt idx="41">
                  <c:v>46313</c:v>
                </c:pt>
                <c:pt idx="42">
                  <c:v>46320</c:v>
                </c:pt>
                <c:pt idx="43">
                  <c:v>46327</c:v>
                </c:pt>
                <c:pt idx="44">
                  <c:v>46334</c:v>
                </c:pt>
                <c:pt idx="45">
                  <c:v>46341</c:v>
                </c:pt>
                <c:pt idx="46">
                  <c:v>46348</c:v>
                </c:pt>
                <c:pt idx="47">
                  <c:v>46355</c:v>
                </c:pt>
                <c:pt idx="48">
                  <c:v>46362</c:v>
                </c:pt>
                <c:pt idx="49">
                  <c:v>46369</c:v>
                </c:pt>
                <c:pt idx="50">
                  <c:v>46376</c:v>
                </c:pt>
                <c:pt idx="51">
                  <c:v>46383</c:v>
                </c:pt>
              </c:numCache>
            </c:numRef>
          </c:cat>
          <c:val>
            <c:numRef>
              <c:f>Sheet1!$B$2:$B$53</c:f>
              <c:numCache>
                <c:formatCode>#,##0</c:formatCode>
                <c:ptCount val="52"/>
                <c:pt idx="0">
                  <c:v>13389</c:v>
                </c:pt>
                <c:pt idx="1">
                  <c:v>15609</c:v>
                </c:pt>
                <c:pt idx="2">
                  <c:v>13724</c:v>
                </c:pt>
                <c:pt idx="3">
                  <c:v>16153</c:v>
                </c:pt>
                <c:pt idx="4">
                  <c:v>17779</c:v>
                </c:pt>
                <c:pt idx="5">
                  <c:v>17433</c:v>
                </c:pt>
                <c:pt idx="6">
                  <c:v>17317</c:v>
                </c:pt>
                <c:pt idx="7">
                  <c:v>18919</c:v>
                </c:pt>
                <c:pt idx="8">
                  <c:v>19859</c:v>
                </c:pt>
                <c:pt idx="9">
                  <c:v>20482</c:v>
                </c:pt>
                <c:pt idx="10">
                  <c:v>21567</c:v>
                </c:pt>
                <c:pt idx="11">
                  <c:v>19928</c:v>
                </c:pt>
                <c:pt idx="12">
                  <c:v>15770</c:v>
                </c:pt>
                <c:pt idx="13">
                  <c:v>24037</c:v>
                </c:pt>
                <c:pt idx="14">
                  <c:v>21452</c:v>
                </c:pt>
                <c:pt idx="15">
                  <c:v>20157</c:v>
                </c:pt>
                <c:pt idx="16">
                  <c:v>20318</c:v>
                </c:pt>
                <c:pt idx="17">
                  <c:v>20927</c:v>
                </c:pt>
                <c:pt idx="18">
                  <c:v>17531</c:v>
                </c:pt>
                <c:pt idx="19">
                  <c:v>20659</c:v>
                </c:pt>
                <c:pt idx="20">
                  <c:v>16737</c:v>
                </c:pt>
                <c:pt idx="21">
                  <c:v>19736</c:v>
                </c:pt>
                <c:pt idx="22">
                  <c:v>18604</c:v>
                </c:pt>
                <c:pt idx="23">
                  <c:v>16770</c:v>
                </c:pt>
                <c:pt idx="24">
                  <c:v>18263</c:v>
                </c:pt>
                <c:pt idx="25">
                  <c:v>16940</c:v>
                </c:pt>
                <c:pt idx="26">
                  <c:v>13396</c:v>
                </c:pt>
                <c:pt idx="27">
                  <c:v>17756</c:v>
                </c:pt>
                <c:pt idx="28">
                  <c:v>16734</c:v>
                </c:pt>
                <c:pt idx="29">
                  <c:v>15359</c:v>
                </c:pt>
                <c:pt idx="30">
                  <c:v>15437</c:v>
                </c:pt>
                <c:pt idx="31">
                  <c:v>15286</c:v>
                </c:pt>
                <c:pt idx="32">
                  <c:v>14881</c:v>
                </c:pt>
                <c:pt idx="33">
                  <c:v>15232</c:v>
                </c:pt>
                <c:pt idx="34">
                  <c:v>13487</c:v>
                </c:pt>
                <c:pt idx="35">
                  <c:v>17982</c:v>
                </c:pt>
                <c:pt idx="36">
                  <c:v>17945</c:v>
                </c:pt>
                <c:pt idx="37">
                  <c:v>18214</c:v>
                </c:pt>
                <c:pt idx="38">
                  <c:v>16481</c:v>
                </c:pt>
                <c:pt idx="39">
                  <c:v>16763</c:v>
                </c:pt>
                <c:pt idx="40">
                  <c:v>16212</c:v>
                </c:pt>
                <c:pt idx="41">
                  <c:v>17265</c:v>
                </c:pt>
                <c:pt idx="42">
                  <c:v>15746</c:v>
                </c:pt>
                <c:pt idx="43">
                  <c:v>15158</c:v>
                </c:pt>
                <c:pt idx="44">
                  <c:v>14320</c:v>
                </c:pt>
                <c:pt idx="45">
                  <c:v>16394</c:v>
                </c:pt>
                <c:pt idx="46">
                  <c:v>14083</c:v>
                </c:pt>
                <c:pt idx="47">
                  <c:v>9981</c:v>
                </c:pt>
                <c:pt idx="48">
                  <c:v>13749</c:v>
                </c:pt>
                <c:pt idx="49">
                  <c:v>11670</c:v>
                </c:pt>
                <c:pt idx="50">
                  <c:v>9675</c:v>
                </c:pt>
                <c:pt idx="51">
                  <c:v>6667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E4-4B80-A347-6D50D70FA06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2025</c:v>
                </c:pt>
              </c:strCache>
            </c:strRef>
          </c:tx>
          <c:spPr>
            <a:ln w="38100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Sheet1!$A$2:$A$53</c:f>
              <c:numCache>
                <c:formatCode>m/d;@</c:formatCode>
                <c:ptCount val="52"/>
                <c:pt idx="0">
                  <c:v>46026</c:v>
                </c:pt>
                <c:pt idx="1">
                  <c:v>46033</c:v>
                </c:pt>
                <c:pt idx="2">
                  <c:v>46040</c:v>
                </c:pt>
                <c:pt idx="3">
                  <c:v>46047</c:v>
                </c:pt>
                <c:pt idx="4">
                  <c:v>46054</c:v>
                </c:pt>
                <c:pt idx="5">
                  <c:v>46061</c:v>
                </c:pt>
                <c:pt idx="6">
                  <c:v>46068</c:v>
                </c:pt>
                <c:pt idx="7">
                  <c:v>46075</c:v>
                </c:pt>
                <c:pt idx="8">
                  <c:v>46082</c:v>
                </c:pt>
                <c:pt idx="9">
                  <c:v>46089</c:v>
                </c:pt>
                <c:pt idx="10">
                  <c:v>46096</c:v>
                </c:pt>
                <c:pt idx="11">
                  <c:v>46103</c:v>
                </c:pt>
                <c:pt idx="12">
                  <c:v>46110</c:v>
                </c:pt>
                <c:pt idx="13">
                  <c:v>46117</c:v>
                </c:pt>
                <c:pt idx="14">
                  <c:v>46124</c:v>
                </c:pt>
                <c:pt idx="15">
                  <c:v>46131</c:v>
                </c:pt>
                <c:pt idx="16">
                  <c:v>46138</c:v>
                </c:pt>
                <c:pt idx="17">
                  <c:v>46145</c:v>
                </c:pt>
                <c:pt idx="18">
                  <c:v>46152</c:v>
                </c:pt>
                <c:pt idx="19">
                  <c:v>46159</c:v>
                </c:pt>
                <c:pt idx="20">
                  <c:v>46166</c:v>
                </c:pt>
                <c:pt idx="21">
                  <c:v>46173</c:v>
                </c:pt>
                <c:pt idx="22">
                  <c:v>46180</c:v>
                </c:pt>
                <c:pt idx="23">
                  <c:v>46187</c:v>
                </c:pt>
                <c:pt idx="24">
                  <c:v>46194</c:v>
                </c:pt>
                <c:pt idx="25">
                  <c:v>46201</c:v>
                </c:pt>
                <c:pt idx="26">
                  <c:v>46208</c:v>
                </c:pt>
                <c:pt idx="27">
                  <c:v>46215</c:v>
                </c:pt>
                <c:pt idx="28">
                  <c:v>46222</c:v>
                </c:pt>
                <c:pt idx="29">
                  <c:v>46229</c:v>
                </c:pt>
                <c:pt idx="30">
                  <c:v>46236</c:v>
                </c:pt>
                <c:pt idx="31">
                  <c:v>46243</c:v>
                </c:pt>
                <c:pt idx="32">
                  <c:v>46250</c:v>
                </c:pt>
                <c:pt idx="33">
                  <c:v>46257</c:v>
                </c:pt>
                <c:pt idx="34">
                  <c:v>46264</c:v>
                </c:pt>
                <c:pt idx="35">
                  <c:v>46271</c:v>
                </c:pt>
                <c:pt idx="36">
                  <c:v>46278</c:v>
                </c:pt>
                <c:pt idx="37">
                  <c:v>46285</c:v>
                </c:pt>
                <c:pt idx="38">
                  <c:v>46292</c:v>
                </c:pt>
                <c:pt idx="39">
                  <c:v>46299</c:v>
                </c:pt>
                <c:pt idx="40">
                  <c:v>46306</c:v>
                </c:pt>
                <c:pt idx="41">
                  <c:v>46313</c:v>
                </c:pt>
                <c:pt idx="42">
                  <c:v>46320</c:v>
                </c:pt>
                <c:pt idx="43">
                  <c:v>46327</c:v>
                </c:pt>
                <c:pt idx="44">
                  <c:v>46334</c:v>
                </c:pt>
                <c:pt idx="45">
                  <c:v>46341</c:v>
                </c:pt>
                <c:pt idx="46">
                  <c:v>46348</c:v>
                </c:pt>
                <c:pt idx="47">
                  <c:v>46355</c:v>
                </c:pt>
                <c:pt idx="48">
                  <c:v>46362</c:v>
                </c:pt>
                <c:pt idx="49">
                  <c:v>46369</c:v>
                </c:pt>
                <c:pt idx="50">
                  <c:v>46376</c:v>
                </c:pt>
                <c:pt idx="51">
                  <c:v>46383</c:v>
                </c:pt>
              </c:numCache>
            </c:numRef>
          </c:cat>
          <c:val>
            <c:numRef>
              <c:f>Sheet1!$C$2:$C$53</c:f>
              <c:numCache>
                <c:formatCode>#,##0</c:formatCode>
                <c:ptCount val="52"/>
                <c:pt idx="0">
                  <c:v>11276</c:v>
                </c:pt>
                <c:pt idx="1">
                  <c:v>12618</c:v>
                </c:pt>
                <c:pt idx="2">
                  <c:v>13671</c:v>
                </c:pt>
                <c:pt idx="3">
                  <c:v>15341</c:v>
                </c:pt>
                <c:pt idx="4">
                  <c:v>16685</c:v>
                </c:pt>
                <c:pt idx="5">
                  <c:v>15077</c:v>
                </c:pt>
                <c:pt idx="6">
                  <c:v>13713</c:v>
                </c:pt>
                <c:pt idx="7">
                  <c:v>16440</c:v>
                </c:pt>
                <c:pt idx="8">
                  <c:v>17142</c:v>
                </c:pt>
                <c:pt idx="9">
                  <c:v>18214</c:v>
                </c:pt>
                <c:pt idx="10">
                  <c:v>19471</c:v>
                </c:pt>
                <c:pt idx="11">
                  <c:v>19155</c:v>
                </c:pt>
                <c:pt idx="12">
                  <c:v>18534</c:v>
                </c:pt>
                <c:pt idx="13">
                  <c:v>20117</c:v>
                </c:pt>
                <c:pt idx="14">
                  <c:v>19084</c:v>
                </c:pt>
                <c:pt idx="15">
                  <c:v>15428</c:v>
                </c:pt>
                <c:pt idx="16">
                  <c:v>21209</c:v>
                </c:pt>
                <c:pt idx="17">
                  <c:v>21118</c:v>
                </c:pt>
                <c:pt idx="18">
                  <c:v>18777</c:v>
                </c:pt>
                <c:pt idx="19">
                  <c:v>20013</c:v>
                </c:pt>
                <c:pt idx="20">
                  <c:v>17533</c:v>
                </c:pt>
                <c:pt idx="21">
                  <c:v>19558</c:v>
                </c:pt>
                <c:pt idx="22">
                  <c:v>19036</c:v>
                </c:pt>
                <c:pt idx="23">
                  <c:v>16921</c:v>
                </c:pt>
                <c:pt idx="24">
                  <c:v>18737</c:v>
                </c:pt>
                <c:pt idx="25">
                  <c:v>18347</c:v>
                </c:pt>
                <c:pt idx="26">
                  <c:v>14554</c:v>
                </c:pt>
                <c:pt idx="27">
                  <c:v>18443</c:v>
                </c:pt>
                <c:pt idx="28">
                  <c:v>18251</c:v>
                </c:pt>
                <c:pt idx="29">
                  <c:v>17174</c:v>
                </c:pt>
                <c:pt idx="30">
                  <c:v>16555</c:v>
                </c:pt>
                <c:pt idx="31">
                  <c:v>16515</c:v>
                </c:pt>
                <c:pt idx="32">
                  <c:v>16293</c:v>
                </c:pt>
                <c:pt idx="33">
                  <c:v>16799</c:v>
                </c:pt>
                <c:pt idx="34">
                  <c:v>15006</c:v>
                </c:pt>
                <c:pt idx="35">
                  <c:v>18981</c:v>
                </c:pt>
                <c:pt idx="36">
                  <c:v>17676</c:v>
                </c:pt>
                <c:pt idx="37">
                  <c:v>17569</c:v>
                </c:pt>
                <c:pt idx="38">
                  <c:v>17583</c:v>
                </c:pt>
                <c:pt idx="39">
                  <c:v>17237</c:v>
                </c:pt>
                <c:pt idx="40">
                  <c:v>16177</c:v>
                </c:pt>
                <c:pt idx="41">
                  <c:v>16878</c:v>
                </c:pt>
                <c:pt idx="42">
                  <c:v>16900</c:v>
                </c:pt>
                <c:pt idx="43">
                  <c:v>15890</c:v>
                </c:pt>
                <c:pt idx="44">
                  <c:v>16079</c:v>
                </c:pt>
                <c:pt idx="45">
                  <c:v>16446</c:v>
                </c:pt>
                <c:pt idx="46">
                  <c:v>14375</c:v>
                </c:pt>
                <c:pt idx="47">
                  <c:v>10120</c:v>
                </c:pt>
                <c:pt idx="48">
                  <c:v>13530</c:v>
                </c:pt>
                <c:pt idx="49">
                  <c:v>11724</c:v>
                </c:pt>
                <c:pt idx="50">
                  <c:v>9934</c:v>
                </c:pt>
                <c:pt idx="51">
                  <c:v>6543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8E4-4B80-A347-6D50D70FA06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2026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Sheet1!$A$2:$A$53</c:f>
              <c:numCache>
                <c:formatCode>m/d;@</c:formatCode>
                <c:ptCount val="52"/>
                <c:pt idx="0">
                  <c:v>46026</c:v>
                </c:pt>
                <c:pt idx="1">
                  <c:v>46033</c:v>
                </c:pt>
                <c:pt idx="2">
                  <c:v>46040</c:v>
                </c:pt>
                <c:pt idx="3">
                  <c:v>46047</c:v>
                </c:pt>
                <c:pt idx="4">
                  <c:v>46054</c:v>
                </c:pt>
                <c:pt idx="5">
                  <c:v>46061</c:v>
                </c:pt>
                <c:pt idx="6">
                  <c:v>46068</c:v>
                </c:pt>
                <c:pt idx="7">
                  <c:v>46075</c:v>
                </c:pt>
                <c:pt idx="8">
                  <c:v>46082</c:v>
                </c:pt>
                <c:pt idx="9">
                  <c:v>46089</c:v>
                </c:pt>
                <c:pt idx="10">
                  <c:v>46096</c:v>
                </c:pt>
                <c:pt idx="11">
                  <c:v>46103</c:v>
                </c:pt>
                <c:pt idx="12">
                  <c:v>46110</c:v>
                </c:pt>
                <c:pt idx="13">
                  <c:v>46117</c:v>
                </c:pt>
                <c:pt idx="14">
                  <c:v>46124</c:v>
                </c:pt>
                <c:pt idx="15">
                  <c:v>46131</c:v>
                </c:pt>
                <c:pt idx="16">
                  <c:v>46138</c:v>
                </c:pt>
                <c:pt idx="17">
                  <c:v>46145</c:v>
                </c:pt>
                <c:pt idx="18">
                  <c:v>46152</c:v>
                </c:pt>
                <c:pt idx="19">
                  <c:v>46159</c:v>
                </c:pt>
                <c:pt idx="20">
                  <c:v>46166</c:v>
                </c:pt>
                <c:pt idx="21">
                  <c:v>46173</c:v>
                </c:pt>
                <c:pt idx="22">
                  <c:v>46180</c:v>
                </c:pt>
                <c:pt idx="23">
                  <c:v>46187</c:v>
                </c:pt>
                <c:pt idx="24">
                  <c:v>46194</c:v>
                </c:pt>
                <c:pt idx="25">
                  <c:v>46201</c:v>
                </c:pt>
                <c:pt idx="26">
                  <c:v>46208</c:v>
                </c:pt>
                <c:pt idx="27">
                  <c:v>46215</c:v>
                </c:pt>
                <c:pt idx="28">
                  <c:v>46222</c:v>
                </c:pt>
                <c:pt idx="29">
                  <c:v>46229</c:v>
                </c:pt>
                <c:pt idx="30">
                  <c:v>46236</c:v>
                </c:pt>
                <c:pt idx="31">
                  <c:v>46243</c:v>
                </c:pt>
                <c:pt idx="32">
                  <c:v>46250</c:v>
                </c:pt>
                <c:pt idx="33">
                  <c:v>46257</c:v>
                </c:pt>
                <c:pt idx="34">
                  <c:v>46264</c:v>
                </c:pt>
                <c:pt idx="35">
                  <c:v>46271</c:v>
                </c:pt>
                <c:pt idx="36">
                  <c:v>46278</c:v>
                </c:pt>
                <c:pt idx="37">
                  <c:v>46285</c:v>
                </c:pt>
                <c:pt idx="38">
                  <c:v>46292</c:v>
                </c:pt>
                <c:pt idx="39">
                  <c:v>46299</c:v>
                </c:pt>
                <c:pt idx="40">
                  <c:v>46306</c:v>
                </c:pt>
                <c:pt idx="41">
                  <c:v>46313</c:v>
                </c:pt>
                <c:pt idx="42">
                  <c:v>46320</c:v>
                </c:pt>
                <c:pt idx="43">
                  <c:v>46327</c:v>
                </c:pt>
                <c:pt idx="44">
                  <c:v>46334</c:v>
                </c:pt>
                <c:pt idx="45">
                  <c:v>46341</c:v>
                </c:pt>
                <c:pt idx="46">
                  <c:v>46348</c:v>
                </c:pt>
                <c:pt idx="47">
                  <c:v>46355</c:v>
                </c:pt>
                <c:pt idx="48">
                  <c:v>46362</c:v>
                </c:pt>
                <c:pt idx="49">
                  <c:v>46369</c:v>
                </c:pt>
                <c:pt idx="50">
                  <c:v>46376</c:v>
                </c:pt>
                <c:pt idx="51">
                  <c:v>46383</c:v>
                </c:pt>
              </c:numCache>
            </c:numRef>
          </c:cat>
          <c:val>
            <c:numRef>
              <c:f>Sheet1!$D$2:$D$53</c:f>
              <c:numCache>
                <c:formatCode>#,##0</c:formatCode>
                <c:ptCount val="52"/>
                <c:pt idx="0">
                  <c:v>10807</c:v>
                </c:pt>
                <c:pt idx="1">
                  <c:v>15593</c:v>
                </c:pt>
                <c:pt idx="2">
                  <c:v>15955</c:v>
                </c:pt>
                <c:pt idx="3">
                  <c:v>13868</c:v>
                </c:pt>
                <c:pt idx="4">
                  <c:v>11540</c:v>
                </c:pt>
                <c:pt idx="5">
                  <c:v>14978</c:v>
                </c:pt>
                <c:pt idx="6">
                  <c:v>14875</c:v>
                </c:pt>
                <c:pt idx="7">
                  <c:v>17936</c:v>
                </c:pt>
                <c:pt idx="8">
                  <c:v>17751</c:v>
                </c:pt>
                <c:pt idx="9">
                  <c:v>18973</c:v>
                </c:pt>
                <c:pt idx="10">
                  <c:v>20877</c:v>
                </c:pt>
                <c:pt idx="11">
                  <c:v>20000</c:v>
                </c:pt>
                <c:pt idx="12">
                  <c:v>20253</c:v>
                </c:pt>
                <c:pt idx="13">
                  <c:v>16639</c:v>
                </c:pt>
                <c:pt idx="14">
                  <c:v>23548</c:v>
                </c:pt>
                <c:pt idx="15">
                  <c:v>22161</c:v>
                </c:pt>
                <c:pt idx="16">
                  <c:v>21662</c:v>
                </c:pt>
                <c:pt idx="17">
                  <c:v>20753</c:v>
                </c:pt>
                <c:pt idx="18">
                  <c:v>19879</c:v>
                </c:pt>
                <c:pt idx="19">
                  <c:v>21191</c:v>
                </c:pt>
                <c:pt idx="20">
                  <c:v>17670</c:v>
                </c:pt>
                <c:pt idx="21">
                  <c:v>19435</c:v>
                </c:pt>
                <c:pt idx="22">
                  <c:v>19532</c:v>
                </c:pt>
                <c:pt idx="23">
                  <c:v>18385</c:v>
                </c:pt>
                <c:pt idx="24">
                  <c:v>16435</c:v>
                </c:pt>
                <c:pt idx="25">
                  <c:v>17358</c:v>
                </c:pt>
                <c:pt idx="26">
                  <c:v>13377</c:v>
                </c:pt>
                <c:pt idx="27">
                  <c:v>17659</c:v>
                </c:pt>
                <c:pt idx="28">
                  <c:v>16853</c:v>
                </c:pt>
                <c:pt idx="29">
                  <c:v>16774</c:v>
                </c:pt>
                <c:pt idx="30">
                  <c:v>15853</c:v>
                </c:pt>
                <c:pt idx="31">
                  <c:v>16073</c:v>
                </c:pt>
                <c:pt idx="32">
                  <c:v>14829</c:v>
                </c:pt>
                <c:pt idx="33">
                  <c:v>14335</c:v>
                </c:pt>
                <c:pt idx="34">
                  <c:v>15894</c:v>
                </c:pt>
                <c:pt idx="35">
                  <c:v>13534</c:v>
                </c:pt>
                <c:pt idx="36">
                  <c:v>16627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8E4-4B80-A347-6D50D70FA0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49683615"/>
        <c:axId val="6839471"/>
      </c:lineChart>
      <c:dateAx>
        <c:axId val="1349683615"/>
        <c:scaling>
          <c:orientation val="minMax"/>
        </c:scaling>
        <c:delete val="0"/>
        <c:axPos val="b"/>
        <c:numFmt formatCode="m/d;@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39471"/>
        <c:crosses val="autoZero"/>
        <c:auto val="1"/>
        <c:lblOffset val="100"/>
        <c:baseTimeUnit val="days"/>
        <c:majorUnit val="14"/>
        <c:majorTimeUnit val="days"/>
      </c:dateAx>
      <c:valAx>
        <c:axId val="6839471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96836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3926308753348248"/>
          <c:y val="0.1421553554332024"/>
          <c:w val="0.23091831080060835"/>
          <c:h val="6.29128580660918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Weekly Showings per Active Listing, D.C. Metro</a:t>
            </a:r>
          </a:p>
        </c:rich>
      </c:tx>
      <c:layout>
        <c:manualLayout>
          <c:xMode val="edge"/>
          <c:yMode val="edge"/>
          <c:x val="1.0996904006207657E-3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3461971506965517E-2"/>
          <c:y val="0.11818618031854995"/>
          <c:w val="0.92345227474799851"/>
          <c:h val="0.71751895024197077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2024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Sheet1!$A$2:$A$53</c:f>
              <c:numCache>
                <c:formatCode>m/d;@</c:formatCode>
                <c:ptCount val="52"/>
                <c:pt idx="0">
                  <c:v>46026</c:v>
                </c:pt>
                <c:pt idx="1">
                  <c:v>46033</c:v>
                </c:pt>
                <c:pt idx="2">
                  <c:v>46040</c:v>
                </c:pt>
                <c:pt idx="3">
                  <c:v>46047</c:v>
                </c:pt>
                <c:pt idx="4">
                  <c:v>46054</c:v>
                </c:pt>
                <c:pt idx="5">
                  <c:v>46061</c:v>
                </c:pt>
                <c:pt idx="6">
                  <c:v>46068</c:v>
                </c:pt>
                <c:pt idx="7">
                  <c:v>46075</c:v>
                </c:pt>
                <c:pt idx="8">
                  <c:v>46082</c:v>
                </c:pt>
                <c:pt idx="9">
                  <c:v>46089</c:v>
                </c:pt>
                <c:pt idx="10">
                  <c:v>46096</c:v>
                </c:pt>
                <c:pt idx="11">
                  <c:v>46103</c:v>
                </c:pt>
                <c:pt idx="12">
                  <c:v>46110</c:v>
                </c:pt>
                <c:pt idx="13">
                  <c:v>46117</c:v>
                </c:pt>
                <c:pt idx="14">
                  <c:v>46124</c:v>
                </c:pt>
                <c:pt idx="15">
                  <c:v>46131</c:v>
                </c:pt>
                <c:pt idx="16">
                  <c:v>46138</c:v>
                </c:pt>
                <c:pt idx="17">
                  <c:v>46145</c:v>
                </c:pt>
                <c:pt idx="18">
                  <c:v>46152</c:v>
                </c:pt>
                <c:pt idx="19">
                  <c:v>46159</c:v>
                </c:pt>
                <c:pt idx="20">
                  <c:v>46166</c:v>
                </c:pt>
                <c:pt idx="21">
                  <c:v>46173</c:v>
                </c:pt>
                <c:pt idx="22">
                  <c:v>46180</c:v>
                </c:pt>
                <c:pt idx="23">
                  <c:v>46187</c:v>
                </c:pt>
                <c:pt idx="24">
                  <c:v>46194</c:v>
                </c:pt>
                <c:pt idx="25">
                  <c:v>46201</c:v>
                </c:pt>
                <c:pt idx="26">
                  <c:v>46208</c:v>
                </c:pt>
                <c:pt idx="27">
                  <c:v>46215</c:v>
                </c:pt>
                <c:pt idx="28">
                  <c:v>46222</c:v>
                </c:pt>
                <c:pt idx="29">
                  <c:v>46229</c:v>
                </c:pt>
                <c:pt idx="30">
                  <c:v>46236</c:v>
                </c:pt>
                <c:pt idx="31">
                  <c:v>46243</c:v>
                </c:pt>
                <c:pt idx="32">
                  <c:v>46250</c:v>
                </c:pt>
                <c:pt idx="33">
                  <c:v>46257</c:v>
                </c:pt>
                <c:pt idx="34">
                  <c:v>46264</c:v>
                </c:pt>
                <c:pt idx="35">
                  <c:v>46271</c:v>
                </c:pt>
                <c:pt idx="36">
                  <c:v>46278</c:v>
                </c:pt>
                <c:pt idx="37">
                  <c:v>46285</c:v>
                </c:pt>
                <c:pt idx="38">
                  <c:v>46292</c:v>
                </c:pt>
                <c:pt idx="39">
                  <c:v>46299</c:v>
                </c:pt>
                <c:pt idx="40">
                  <c:v>46306</c:v>
                </c:pt>
                <c:pt idx="41">
                  <c:v>46313</c:v>
                </c:pt>
                <c:pt idx="42">
                  <c:v>46320</c:v>
                </c:pt>
                <c:pt idx="43">
                  <c:v>46327</c:v>
                </c:pt>
                <c:pt idx="44">
                  <c:v>46334</c:v>
                </c:pt>
                <c:pt idx="45">
                  <c:v>46341</c:v>
                </c:pt>
                <c:pt idx="46">
                  <c:v>46348</c:v>
                </c:pt>
                <c:pt idx="47">
                  <c:v>46355</c:v>
                </c:pt>
                <c:pt idx="48">
                  <c:v>46362</c:v>
                </c:pt>
                <c:pt idx="49">
                  <c:v>46369</c:v>
                </c:pt>
                <c:pt idx="50">
                  <c:v>46376</c:v>
                </c:pt>
                <c:pt idx="51">
                  <c:v>46383</c:v>
                </c:pt>
              </c:numCache>
            </c:numRef>
          </c:cat>
          <c:val>
            <c:numRef>
              <c:f>Sheet1!$B$2:$B$53</c:f>
              <c:numCache>
                <c:formatCode>#,##0.0</c:formatCode>
                <c:ptCount val="52"/>
                <c:pt idx="0">
                  <c:v>2.9478203434610304</c:v>
                </c:pt>
                <c:pt idx="1">
                  <c:v>3.3438303341902316</c:v>
                </c:pt>
                <c:pt idx="2">
                  <c:v>3.0215763980625274</c:v>
                </c:pt>
                <c:pt idx="3">
                  <c:v>3.5307103825136612</c:v>
                </c:pt>
                <c:pt idx="4">
                  <c:v>3.8861202185792352</c:v>
                </c:pt>
                <c:pt idx="5">
                  <c:v>3.7815618221258136</c:v>
                </c:pt>
                <c:pt idx="6">
                  <c:v>3.6891776736259052</c:v>
                </c:pt>
                <c:pt idx="7">
                  <c:v>4.0193329084342473</c:v>
                </c:pt>
                <c:pt idx="8">
                  <c:v>4.0014104372355428</c:v>
                </c:pt>
                <c:pt idx="9">
                  <c:v>4.0890397284887205</c:v>
                </c:pt>
                <c:pt idx="10">
                  <c:v>4.1197707736389688</c:v>
                </c:pt>
                <c:pt idx="11">
                  <c:v>3.8095966354425541</c:v>
                </c:pt>
                <c:pt idx="12">
                  <c:v>3.1584217905067096</c:v>
                </c:pt>
                <c:pt idx="13">
                  <c:v>4.3474407668656179</c:v>
                </c:pt>
                <c:pt idx="14">
                  <c:v>3.821842152146802</c:v>
                </c:pt>
                <c:pt idx="15">
                  <c:v>3.5147340889276375</c:v>
                </c:pt>
                <c:pt idx="16">
                  <c:v>3.4431452296220981</c:v>
                </c:pt>
                <c:pt idx="17">
                  <c:v>3.4618693134822167</c:v>
                </c:pt>
                <c:pt idx="18">
                  <c:v>2.8348965071151357</c:v>
                </c:pt>
                <c:pt idx="19">
                  <c:v>3.0991599159915992</c:v>
                </c:pt>
                <c:pt idx="20">
                  <c:v>2.6444936008848159</c:v>
                </c:pt>
                <c:pt idx="21">
                  <c:v>2.9848759830611011</c:v>
                </c:pt>
                <c:pt idx="22">
                  <c:v>2.7680404701681298</c:v>
                </c:pt>
                <c:pt idx="23">
                  <c:v>2.4564230262194231</c:v>
                </c:pt>
                <c:pt idx="24">
                  <c:v>2.5853624009060021</c:v>
                </c:pt>
                <c:pt idx="25">
                  <c:v>2.4196543350949864</c:v>
                </c:pt>
                <c:pt idx="26">
                  <c:v>1.9758112094395279</c:v>
                </c:pt>
                <c:pt idx="27">
                  <c:v>2.4396812311074472</c:v>
                </c:pt>
                <c:pt idx="28">
                  <c:v>2.3142027382104828</c:v>
                </c:pt>
                <c:pt idx="29">
                  <c:v>2.0927919335059273</c:v>
                </c:pt>
                <c:pt idx="30">
                  <c:v>2.0937203309372032</c:v>
                </c:pt>
                <c:pt idx="31">
                  <c:v>2.0653965680313471</c:v>
                </c:pt>
                <c:pt idx="32">
                  <c:v>2.0039051979531375</c:v>
                </c:pt>
                <c:pt idx="33">
                  <c:v>2.0467616232195645</c:v>
                </c:pt>
                <c:pt idx="34">
                  <c:v>1.9049435028248587</c:v>
                </c:pt>
                <c:pt idx="35">
                  <c:v>2.4751548520302822</c:v>
                </c:pt>
                <c:pt idx="36">
                  <c:v>2.4042068595927115</c:v>
                </c:pt>
                <c:pt idx="37">
                  <c:v>2.383095643072092</c:v>
                </c:pt>
                <c:pt idx="38">
                  <c:v>2.1702659994732683</c:v>
                </c:pt>
                <c:pt idx="39">
                  <c:v>2.2016023115313894</c:v>
                </c:pt>
                <c:pt idx="40">
                  <c:v>2.1081924577373212</c:v>
                </c:pt>
                <c:pt idx="41">
                  <c:v>2.2240113358237794</c:v>
                </c:pt>
                <c:pt idx="42">
                  <c:v>2.0406946604458267</c:v>
                </c:pt>
                <c:pt idx="43">
                  <c:v>2.013281976358082</c:v>
                </c:pt>
                <c:pt idx="44">
                  <c:v>1.9198283952272424</c:v>
                </c:pt>
                <c:pt idx="45">
                  <c:v>2.2193041830242319</c:v>
                </c:pt>
                <c:pt idx="46">
                  <c:v>1.9913744343891402</c:v>
                </c:pt>
                <c:pt idx="47">
                  <c:v>1.5273144605967865</c:v>
                </c:pt>
                <c:pt idx="48">
                  <c:v>2.1158818097876271</c:v>
                </c:pt>
                <c:pt idx="49">
                  <c:v>1.8695930791413009</c:v>
                </c:pt>
                <c:pt idx="50">
                  <c:v>1.6738754325259515</c:v>
                </c:pt>
                <c:pt idx="51">
                  <c:v>1.2262276990987677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E4-4B80-A347-6D50D70FA06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2025</c:v>
                </c:pt>
              </c:strCache>
            </c:strRef>
          </c:tx>
          <c:spPr>
            <a:ln w="38100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Sheet1!$A$2:$A$53</c:f>
              <c:numCache>
                <c:formatCode>m/d;@</c:formatCode>
                <c:ptCount val="52"/>
                <c:pt idx="0">
                  <c:v>46026</c:v>
                </c:pt>
                <c:pt idx="1">
                  <c:v>46033</c:v>
                </c:pt>
                <c:pt idx="2">
                  <c:v>46040</c:v>
                </c:pt>
                <c:pt idx="3">
                  <c:v>46047</c:v>
                </c:pt>
                <c:pt idx="4">
                  <c:v>46054</c:v>
                </c:pt>
                <c:pt idx="5">
                  <c:v>46061</c:v>
                </c:pt>
                <c:pt idx="6">
                  <c:v>46068</c:v>
                </c:pt>
                <c:pt idx="7">
                  <c:v>46075</c:v>
                </c:pt>
                <c:pt idx="8">
                  <c:v>46082</c:v>
                </c:pt>
                <c:pt idx="9">
                  <c:v>46089</c:v>
                </c:pt>
                <c:pt idx="10">
                  <c:v>46096</c:v>
                </c:pt>
                <c:pt idx="11">
                  <c:v>46103</c:v>
                </c:pt>
                <c:pt idx="12">
                  <c:v>46110</c:v>
                </c:pt>
                <c:pt idx="13">
                  <c:v>46117</c:v>
                </c:pt>
                <c:pt idx="14">
                  <c:v>46124</c:v>
                </c:pt>
                <c:pt idx="15">
                  <c:v>46131</c:v>
                </c:pt>
                <c:pt idx="16">
                  <c:v>46138</c:v>
                </c:pt>
                <c:pt idx="17">
                  <c:v>46145</c:v>
                </c:pt>
                <c:pt idx="18">
                  <c:v>46152</c:v>
                </c:pt>
                <c:pt idx="19">
                  <c:v>46159</c:v>
                </c:pt>
                <c:pt idx="20">
                  <c:v>46166</c:v>
                </c:pt>
                <c:pt idx="21">
                  <c:v>46173</c:v>
                </c:pt>
                <c:pt idx="22">
                  <c:v>46180</c:v>
                </c:pt>
                <c:pt idx="23">
                  <c:v>46187</c:v>
                </c:pt>
                <c:pt idx="24">
                  <c:v>46194</c:v>
                </c:pt>
                <c:pt idx="25">
                  <c:v>46201</c:v>
                </c:pt>
                <c:pt idx="26">
                  <c:v>46208</c:v>
                </c:pt>
                <c:pt idx="27">
                  <c:v>46215</c:v>
                </c:pt>
                <c:pt idx="28">
                  <c:v>46222</c:v>
                </c:pt>
                <c:pt idx="29">
                  <c:v>46229</c:v>
                </c:pt>
                <c:pt idx="30">
                  <c:v>46236</c:v>
                </c:pt>
                <c:pt idx="31">
                  <c:v>46243</c:v>
                </c:pt>
                <c:pt idx="32">
                  <c:v>46250</c:v>
                </c:pt>
                <c:pt idx="33">
                  <c:v>46257</c:v>
                </c:pt>
                <c:pt idx="34">
                  <c:v>46264</c:v>
                </c:pt>
                <c:pt idx="35">
                  <c:v>46271</c:v>
                </c:pt>
                <c:pt idx="36">
                  <c:v>46278</c:v>
                </c:pt>
                <c:pt idx="37">
                  <c:v>46285</c:v>
                </c:pt>
                <c:pt idx="38">
                  <c:v>46292</c:v>
                </c:pt>
                <c:pt idx="39">
                  <c:v>46299</c:v>
                </c:pt>
                <c:pt idx="40">
                  <c:v>46306</c:v>
                </c:pt>
                <c:pt idx="41">
                  <c:v>46313</c:v>
                </c:pt>
                <c:pt idx="42">
                  <c:v>46320</c:v>
                </c:pt>
                <c:pt idx="43">
                  <c:v>46327</c:v>
                </c:pt>
                <c:pt idx="44">
                  <c:v>46334</c:v>
                </c:pt>
                <c:pt idx="45">
                  <c:v>46341</c:v>
                </c:pt>
                <c:pt idx="46">
                  <c:v>46348</c:v>
                </c:pt>
                <c:pt idx="47">
                  <c:v>46355</c:v>
                </c:pt>
                <c:pt idx="48">
                  <c:v>46362</c:v>
                </c:pt>
                <c:pt idx="49">
                  <c:v>46369</c:v>
                </c:pt>
                <c:pt idx="50">
                  <c:v>46376</c:v>
                </c:pt>
                <c:pt idx="51">
                  <c:v>46383</c:v>
                </c:pt>
              </c:numCache>
            </c:numRef>
          </c:cat>
          <c:val>
            <c:numRef>
              <c:f>Sheet1!$C$2:$C$53</c:f>
              <c:numCache>
                <c:formatCode>#,##0.0</c:formatCode>
                <c:ptCount val="52"/>
                <c:pt idx="0">
                  <c:v>2.1429114405169138</c:v>
                </c:pt>
                <c:pt idx="1">
                  <c:v>2.3349370836417469</c:v>
                </c:pt>
                <c:pt idx="2">
                  <c:v>2.4802249637155298</c:v>
                </c:pt>
                <c:pt idx="3">
                  <c:v>2.7666366095581605</c:v>
                </c:pt>
                <c:pt idx="4">
                  <c:v>2.9805287602715254</c:v>
                </c:pt>
                <c:pt idx="5">
                  <c:v>2.6875222816399287</c:v>
                </c:pt>
                <c:pt idx="6">
                  <c:v>2.4245049504950495</c:v>
                </c:pt>
                <c:pt idx="7">
                  <c:v>2.7935429056924383</c:v>
                </c:pt>
                <c:pt idx="8">
                  <c:v>2.747996152613017</c:v>
                </c:pt>
                <c:pt idx="9">
                  <c:v>2.7385355585626221</c:v>
                </c:pt>
                <c:pt idx="10">
                  <c:v>2.7689135381114904</c:v>
                </c:pt>
                <c:pt idx="11">
                  <c:v>2.6157312576812783</c:v>
                </c:pt>
                <c:pt idx="12">
                  <c:v>2.4460868417579515</c:v>
                </c:pt>
                <c:pt idx="13">
                  <c:v>2.5221915747241725</c:v>
                </c:pt>
                <c:pt idx="14">
                  <c:v>2.3034399517199757</c:v>
                </c:pt>
                <c:pt idx="15">
                  <c:v>1.8709677419354838</c:v>
                </c:pt>
                <c:pt idx="16">
                  <c:v>2.3409492273730685</c:v>
                </c:pt>
                <c:pt idx="17">
                  <c:v>2.255473672968066</c:v>
                </c:pt>
                <c:pt idx="18">
                  <c:v>2.0114622388859131</c:v>
                </c:pt>
                <c:pt idx="19">
                  <c:v>2.065111959550098</c:v>
                </c:pt>
                <c:pt idx="20">
                  <c:v>1.8446081009994739</c:v>
                </c:pt>
                <c:pt idx="21">
                  <c:v>2.0315778539524256</c:v>
                </c:pt>
                <c:pt idx="22">
                  <c:v>1.9464212678936605</c:v>
                </c:pt>
                <c:pt idx="23">
                  <c:v>1.7210130187144019</c:v>
                </c:pt>
                <c:pt idx="24">
                  <c:v>1.8863384677338166</c:v>
                </c:pt>
                <c:pt idx="25">
                  <c:v>1.8237574552683897</c:v>
                </c:pt>
                <c:pt idx="26">
                  <c:v>1.5362043487439307</c:v>
                </c:pt>
                <c:pt idx="27">
                  <c:v>1.8387836490528415</c:v>
                </c:pt>
                <c:pt idx="28">
                  <c:v>1.8329818218338858</c:v>
                </c:pt>
                <c:pt idx="29">
                  <c:v>1.7471007121057986</c:v>
                </c:pt>
                <c:pt idx="30">
                  <c:v>1.7049433573635426</c:v>
                </c:pt>
                <c:pt idx="31">
                  <c:v>1.707153194128592</c:v>
                </c:pt>
                <c:pt idx="32">
                  <c:v>1.7012634436671192</c:v>
                </c:pt>
                <c:pt idx="33">
                  <c:v>1.7539152223846315</c:v>
                </c:pt>
                <c:pt idx="34">
                  <c:v>1.6366015923219543</c:v>
                </c:pt>
                <c:pt idx="35">
                  <c:v>1.9236850106415324</c:v>
                </c:pt>
                <c:pt idx="36">
                  <c:v>1.7287041564792176</c:v>
                </c:pt>
                <c:pt idx="37">
                  <c:v>1.6839835138502828</c:v>
                </c:pt>
                <c:pt idx="38">
                  <c:v>1.6867805065234076</c:v>
                </c:pt>
                <c:pt idx="39">
                  <c:v>1.6460084033613445</c:v>
                </c:pt>
                <c:pt idx="40">
                  <c:v>1.5339465200075859</c:v>
                </c:pt>
                <c:pt idx="41">
                  <c:v>1.6022403645338903</c:v>
                </c:pt>
                <c:pt idx="42">
                  <c:v>1.6003787878787878</c:v>
                </c:pt>
                <c:pt idx="43">
                  <c:v>1.5658257784785179</c:v>
                </c:pt>
                <c:pt idx="44">
                  <c:v>1.5960889418304547</c:v>
                </c:pt>
                <c:pt idx="45">
                  <c:v>1.6597033000302754</c:v>
                </c:pt>
                <c:pt idx="46">
                  <c:v>1.5122028192720387</c:v>
                </c:pt>
                <c:pt idx="47">
                  <c:v>1.2023286206486872</c:v>
                </c:pt>
                <c:pt idx="48">
                  <c:v>1.5749039692701665</c:v>
                </c:pt>
                <c:pt idx="49">
                  <c:v>1.4295817583221557</c:v>
                </c:pt>
                <c:pt idx="50">
                  <c:v>1.2837942620832257</c:v>
                </c:pt>
                <c:pt idx="51">
                  <c:v>0.90323025952512426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8E4-4B80-A347-6D50D70FA06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2026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Sheet1!$A$2:$A$53</c:f>
              <c:numCache>
                <c:formatCode>m/d;@</c:formatCode>
                <c:ptCount val="52"/>
                <c:pt idx="0">
                  <c:v>46026</c:v>
                </c:pt>
                <c:pt idx="1">
                  <c:v>46033</c:v>
                </c:pt>
                <c:pt idx="2">
                  <c:v>46040</c:v>
                </c:pt>
                <c:pt idx="3">
                  <c:v>46047</c:v>
                </c:pt>
                <c:pt idx="4">
                  <c:v>46054</c:v>
                </c:pt>
                <c:pt idx="5">
                  <c:v>46061</c:v>
                </c:pt>
                <c:pt idx="6">
                  <c:v>46068</c:v>
                </c:pt>
                <c:pt idx="7">
                  <c:v>46075</c:v>
                </c:pt>
                <c:pt idx="8">
                  <c:v>46082</c:v>
                </c:pt>
                <c:pt idx="9">
                  <c:v>46089</c:v>
                </c:pt>
                <c:pt idx="10">
                  <c:v>46096</c:v>
                </c:pt>
                <c:pt idx="11">
                  <c:v>46103</c:v>
                </c:pt>
                <c:pt idx="12">
                  <c:v>46110</c:v>
                </c:pt>
                <c:pt idx="13">
                  <c:v>46117</c:v>
                </c:pt>
                <c:pt idx="14">
                  <c:v>46124</c:v>
                </c:pt>
                <c:pt idx="15">
                  <c:v>46131</c:v>
                </c:pt>
                <c:pt idx="16">
                  <c:v>46138</c:v>
                </c:pt>
                <c:pt idx="17">
                  <c:v>46145</c:v>
                </c:pt>
                <c:pt idx="18">
                  <c:v>46152</c:v>
                </c:pt>
                <c:pt idx="19">
                  <c:v>46159</c:v>
                </c:pt>
                <c:pt idx="20">
                  <c:v>46166</c:v>
                </c:pt>
                <c:pt idx="21">
                  <c:v>46173</c:v>
                </c:pt>
                <c:pt idx="22">
                  <c:v>46180</c:v>
                </c:pt>
                <c:pt idx="23">
                  <c:v>46187</c:v>
                </c:pt>
                <c:pt idx="24">
                  <c:v>46194</c:v>
                </c:pt>
                <c:pt idx="25">
                  <c:v>46201</c:v>
                </c:pt>
                <c:pt idx="26">
                  <c:v>46208</c:v>
                </c:pt>
                <c:pt idx="27">
                  <c:v>46215</c:v>
                </c:pt>
                <c:pt idx="28">
                  <c:v>46222</c:v>
                </c:pt>
                <c:pt idx="29">
                  <c:v>46229</c:v>
                </c:pt>
                <c:pt idx="30">
                  <c:v>46236</c:v>
                </c:pt>
                <c:pt idx="31">
                  <c:v>46243</c:v>
                </c:pt>
                <c:pt idx="32">
                  <c:v>46250</c:v>
                </c:pt>
                <c:pt idx="33">
                  <c:v>46257</c:v>
                </c:pt>
                <c:pt idx="34">
                  <c:v>46264</c:v>
                </c:pt>
                <c:pt idx="35">
                  <c:v>46271</c:v>
                </c:pt>
                <c:pt idx="36">
                  <c:v>46278</c:v>
                </c:pt>
                <c:pt idx="37">
                  <c:v>46285</c:v>
                </c:pt>
                <c:pt idx="38">
                  <c:v>46292</c:v>
                </c:pt>
                <c:pt idx="39">
                  <c:v>46299</c:v>
                </c:pt>
                <c:pt idx="40">
                  <c:v>46306</c:v>
                </c:pt>
                <c:pt idx="41">
                  <c:v>46313</c:v>
                </c:pt>
                <c:pt idx="42">
                  <c:v>46320</c:v>
                </c:pt>
                <c:pt idx="43">
                  <c:v>46327</c:v>
                </c:pt>
                <c:pt idx="44">
                  <c:v>46334</c:v>
                </c:pt>
                <c:pt idx="45">
                  <c:v>46341</c:v>
                </c:pt>
                <c:pt idx="46">
                  <c:v>46348</c:v>
                </c:pt>
                <c:pt idx="47">
                  <c:v>46355</c:v>
                </c:pt>
                <c:pt idx="48">
                  <c:v>46362</c:v>
                </c:pt>
                <c:pt idx="49">
                  <c:v>46369</c:v>
                </c:pt>
                <c:pt idx="50">
                  <c:v>46376</c:v>
                </c:pt>
                <c:pt idx="51">
                  <c:v>46383</c:v>
                </c:pt>
              </c:numCache>
            </c:numRef>
          </c:cat>
          <c:val>
            <c:numRef>
              <c:f>Sheet1!$D$2:$D$53</c:f>
              <c:numCache>
                <c:formatCode>#,##0.0</c:formatCode>
                <c:ptCount val="52"/>
                <c:pt idx="0">
                  <c:v>1.6332174701526372</c:v>
                </c:pt>
                <c:pt idx="1">
                  <c:v>2.2304391360320412</c:v>
                </c:pt>
                <c:pt idx="2">
                  <c:v>2.2541678440237356</c:v>
                </c:pt>
                <c:pt idx="3">
                  <c:v>2.0257084428863572</c:v>
                </c:pt>
                <c:pt idx="4">
                  <c:v>1.7293571107447925</c:v>
                </c:pt>
                <c:pt idx="5">
                  <c:v>2.2143701951507984</c:v>
                </c:pt>
                <c:pt idx="6">
                  <c:v>2.1601800755155387</c:v>
                </c:pt>
                <c:pt idx="7">
                  <c:v>2.5688914351188772</c:v>
                </c:pt>
                <c:pt idx="8">
                  <c:v>2.5239584814446183</c:v>
                </c:pt>
                <c:pt idx="9">
                  <c:v>2.5354804222905254</c:v>
                </c:pt>
                <c:pt idx="10">
                  <c:v>2.6659430468650238</c:v>
                </c:pt>
                <c:pt idx="11">
                  <c:v>2.4706609017912293</c:v>
                </c:pt>
                <c:pt idx="12">
                  <c:v>2.4322084784436173</c:v>
                </c:pt>
                <c:pt idx="13">
                  <c:v>2.0436010808155243</c:v>
                </c:pt>
                <c:pt idx="14">
                  <c:v>2.6068858629469722</c:v>
                </c:pt>
                <c:pt idx="15">
                  <c:v>2.3742232697664454</c:v>
                </c:pt>
                <c:pt idx="16">
                  <c:v>2.2632953714345416</c:v>
                </c:pt>
                <c:pt idx="17">
                  <c:v>2.1267677802828446</c:v>
                </c:pt>
                <c:pt idx="18">
                  <c:v>1.9908863294942414</c:v>
                </c:pt>
                <c:pt idx="19">
                  <c:v>2.0237799637092921</c:v>
                </c:pt>
                <c:pt idx="20">
                  <c:v>1.7228939157566303</c:v>
                </c:pt>
                <c:pt idx="21">
                  <c:v>1.8498952979249952</c:v>
                </c:pt>
                <c:pt idx="22">
                  <c:v>1.8272990925250256</c:v>
                </c:pt>
                <c:pt idx="23">
                  <c:v>1.6873164464023496</c:v>
                </c:pt>
                <c:pt idx="24">
                  <c:v>1.5051744665262388</c:v>
                </c:pt>
                <c:pt idx="25">
                  <c:v>1.5697232772653282</c:v>
                </c:pt>
                <c:pt idx="26">
                  <c:v>1.2856319077366651</c:v>
                </c:pt>
                <c:pt idx="27">
                  <c:v>1.6203890622132502</c:v>
                </c:pt>
                <c:pt idx="28">
                  <c:v>1.5318123977458644</c:v>
                </c:pt>
                <c:pt idx="29">
                  <c:v>1.5232473665092625</c:v>
                </c:pt>
                <c:pt idx="30">
                  <c:v>1.4661056136132433</c:v>
                </c:pt>
                <c:pt idx="31">
                  <c:v>1.4794734904270987</c:v>
                </c:pt>
                <c:pt idx="32">
                  <c:v>1.3607083868599743</c:v>
                </c:pt>
                <c:pt idx="33">
                  <c:v>1.3124885552096686</c:v>
                </c:pt>
                <c:pt idx="34">
                  <c:v>1.4378505518364393</c:v>
                </c:pt>
                <c:pt idx="35">
                  <c:v>1.2472583172057874</c:v>
                </c:pt>
                <c:pt idx="36">
                  <c:v>1.4019392917369309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8E4-4B80-A347-6D50D70FA0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49683615"/>
        <c:axId val="6839471"/>
      </c:lineChart>
      <c:dateAx>
        <c:axId val="1349683615"/>
        <c:scaling>
          <c:orientation val="minMax"/>
        </c:scaling>
        <c:delete val="0"/>
        <c:axPos val="b"/>
        <c:numFmt formatCode="m/d;@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39471"/>
        <c:crosses val="autoZero"/>
        <c:auto val="1"/>
        <c:lblOffset val="100"/>
        <c:baseTimeUnit val="days"/>
        <c:majorUnit val="14"/>
        <c:majorTimeUnit val="days"/>
      </c:dateAx>
      <c:valAx>
        <c:axId val="6839471"/>
        <c:scaling>
          <c:orientation val="minMax"/>
        </c:scaling>
        <c:delete val="0"/>
        <c:axPos val="l"/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96836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3926308753348248"/>
          <c:y val="0.1421553554332024"/>
          <c:w val="0.23883711428978613"/>
          <c:h val="6.084400487802226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accent5"/>
                </a:solidFill>
              </a:rPr>
              <a:t>Average</a:t>
            </a:r>
            <a:r>
              <a:rPr lang="en-US" baseline="0" dirty="0">
                <a:solidFill>
                  <a:schemeClr val="accent5"/>
                </a:solidFill>
              </a:rPr>
              <a:t> Mortgage Rate, 30-yr fixed-rate mortgage</a:t>
            </a:r>
            <a:endParaRPr lang="en-US" dirty="0">
              <a:solidFill>
                <a:schemeClr val="accent5"/>
              </a:solidFill>
            </a:endParaRPr>
          </a:p>
        </c:rich>
      </c:tx>
      <c:layout>
        <c:manualLayout>
          <c:xMode val="edge"/>
          <c:yMode val="edge"/>
          <c:x val="2.6790285500165462E-3"/>
          <c:y val="1.091613443348485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651-4689-959C-FC1AA74DD2EE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9651-4689-959C-FC1AA74DD2E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651-4689-959C-FC1AA74DD2EE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9651-4689-959C-FC1AA74DD2EE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651-4689-959C-FC1AA74DD2EE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ACBDF6D7-E145-420E-AEAC-9128B24A3EA5}" type="VALUE">
                      <a:rPr lang="en-US" smtClean="0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9651-4689-959C-FC1AA74DD2EE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C9980582-67B1-47B5-B333-6FE1F68A0F93}" type="VALUE">
                      <a:rPr lang="en-US" smtClean="0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9651-4689-959C-FC1AA74DD2EE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7E9AA8E2-32A1-4427-9DF8-88291894B6A5}" type="VALUE">
                      <a:rPr lang="en-US" smtClean="0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9651-4689-959C-FC1AA74DD2EE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B8728408-C221-47A9-8127-2FCE55565A40}" type="VALUE">
                      <a:rPr lang="en-US" smtClean="0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9651-4689-959C-FC1AA74DD2EE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37BD334D-8C88-4B29-9763-572BEE1E3E25}" type="VALUE">
                      <a:rPr lang="en-US" smtClean="0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9651-4689-959C-FC1AA74DD2EE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FDA57AF6-1C3A-4B3B-99C5-52AA05BB0506}" type="VALUE">
                      <a:rPr lang="en-US" smtClean="0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9651-4689-959C-FC1AA74DD2EE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89F77FEC-66D8-4611-B089-9BEC95F87E1B}" type="VALUE">
                      <a:rPr lang="en-US" smtClean="0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9651-4689-959C-FC1AA74DD2EE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CE103831-7C5C-4243-83F7-553D3F4A73B0}" type="VALUE">
                      <a:rPr lang="en-US" smtClean="0"/>
                      <a:pPr/>
                      <a:t>[VALUE]</a:t>
                    </a:fld>
                    <a:r>
                      <a:rPr lang="en-US"/>
                      <a:t>%</a:t>
                    </a:r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9651-4689-959C-FC1AA74DD2EE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2027 Projection</c:v>
                </c:pt>
                <c:pt idx="1">
                  <c:v>2026</c:v>
                </c:pt>
                <c:pt idx="2">
                  <c:v>2022-2025 Post-Pandemic</c:v>
                </c:pt>
                <c:pt idx="3">
                  <c:v>2020-2021 Pandemic</c:v>
                </c:pt>
                <c:pt idx="4">
                  <c:v>2010s</c:v>
                </c:pt>
                <c:pt idx="5">
                  <c:v>2000s</c:v>
                </c:pt>
                <c:pt idx="6">
                  <c:v>1990s</c:v>
                </c:pt>
                <c:pt idx="7">
                  <c:v>1980s</c:v>
                </c:pt>
                <c:pt idx="8">
                  <c:v>1970s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6.5</c:v>
                </c:pt>
                <c:pt idx="1">
                  <c:v>6.5</c:v>
                </c:pt>
                <c:pt idx="2">
                  <c:v>6.37</c:v>
                </c:pt>
                <c:pt idx="3">
                  <c:v>3.04</c:v>
                </c:pt>
                <c:pt idx="4">
                  <c:v>4.09</c:v>
                </c:pt>
                <c:pt idx="5">
                  <c:v>6.29</c:v>
                </c:pt>
                <c:pt idx="6">
                  <c:v>8.1199999999999992</c:v>
                </c:pt>
                <c:pt idx="7">
                  <c:v>12.7</c:v>
                </c:pt>
                <c:pt idx="8">
                  <c:v>8.86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51-4689-959C-FC1AA74DD2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pattFill prst="wdDnDiag">
              <a:fgClr>
                <a:schemeClr val="accent1"/>
              </a:fgClr>
              <a:bgClr>
                <a:schemeClr val="accent1">
                  <a:lumMod val="40000"/>
                  <a:lumOff val="60000"/>
                </a:schemeClr>
              </a:bgClr>
            </a:pattFill>
            <a:ln>
              <a:solidFill>
                <a:schemeClr val="accent1"/>
              </a:solidFill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2027 Projection</c:v>
                </c:pt>
                <c:pt idx="1">
                  <c:v>2026</c:v>
                </c:pt>
                <c:pt idx="2">
                  <c:v>2022-2025 Post-Pandemic</c:v>
                </c:pt>
                <c:pt idx="3">
                  <c:v>2020-2021 Pandemic</c:v>
                </c:pt>
                <c:pt idx="4">
                  <c:v>2010s</c:v>
                </c:pt>
                <c:pt idx="5">
                  <c:v>2000s</c:v>
                </c:pt>
                <c:pt idx="6">
                  <c:v>1990s</c:v>
                </c:pt>
                <c:pt idx="7">
                  <c:v>1980s</c:v>
                </c:pt>
                <c:pt idx="8">
                  <c:v>1970s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651-4689-959C-FC1AA74DD2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100"/>
        <c:axId val="34480976"/>
        <c:axId val="1283723152"/>
      </c:barChart>
      <c:catAx>
        <c:axId val="344809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3723152"/>
        <c:crosses val="autoZero"/>
        <c:auto val="1"/>
        <c:lblAlgn val="ctr"/>
        <c:lblOffset val="100"/>
        <c:noMultiLvlLbl val="0"/>
      </c:catAx>
      <c:valAx>
        <c:axId val="128372315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44809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1920" b="1" i="0" u="none" strike="noStrike" kern="1200" spc="0" baseline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pPr>
            <a:r>
              <a:rPr lang="en-US" sz="1800" b="0" dirty="0"/>
              <a:t>D.C. Metro Housing Affordability</a:t>
            </a:r>
            <a:br>
              <a:rPr lang="en-US" sz="1800" b="0" dirty="0"/>
            </a:br>
            <a:r>
              <a:rPr lang="en-US" sz="1400" b="0" dirty="0"/>
              <a:t>Index (Jan 2016=100)</a:t>
            </a:r>
            <a:endParaRPr lang="en-US" sz="1800" b="0" dirty="0"/>
          </a:p>
        </c:rich>
      </c:tx>
      <c:layout>
        <c:manualLayout>
          <c:xMode val="edge"/>
          <c:yMode val="edge"/>
          <c:x val="0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1920" b="1" i="0" u="none" strike="noStrike" kern="1200" spc="0" baseline="0">
              <a:solidFill>
                <a:schemeClr val="accent5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899877873906535E-2"/>
          <c:y val="0.16292186293068225"/>
          <c:w val="0.93813760423834547"/>
          <c:h val="0.6799631803926430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Home Prices</c:v>
                </c:pt>
              </c:strCache>
            </c:strRef>
          </c:tx>
          <c:spPr>
            <a:ln w="38100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Sheet1!$A$2:$A$129</c:f>
              <c:numCache>
                <c:formatCode>mmm\-yy</c:formatCode>
                <c:ptCount val="128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 formatCode="[$-409]mmm\-yy;@">
                  <c:v>42736</c:v>
                </c:pt>
                <c:pt idx="13" formatCode="[$-409]mmm\-yy;@">
                  <c:v>42767</c:v>
                </c:pt>
                <c:pt idx="14" formatCode="[$-409]mmm\-yy;@">
                  <c:v>42795</c:v>
                </c:pt>
                <c:pt idx="15" formatCode="[$-409]mmm\-yy;@">
                  <c:v>42826</c:v>
                </c:pt>
                <c:pt idx="16" formatCode="[$-409]mmm\-yy;@">
                  <c:v>42856</c:v>
                </c:pt>
                <c:pt idx="17" formatCode="[$-409]mmm\-yy;@">
                  <c:v>42887</c:v>
                </c:pt>
                <c:pt idx="18" formatCode="[$-409]mmm\-yy;@">
                  <c:v>42917</c:v>
                </c:pt>
                <c:pt idx="19" formatCode="[$-409]mmm\-yy;@">
                  <c:v>42948</c:v>
                </c:pt>
                <c:pt idx="20" formatCode="[$-409]mmm\-yy;@">
                  <c:v>42979</c:v>
                </c:pt>
                <c:pt idx="21" formatCode="[$-409]mmm\-yy;@">
                  <c:v>43009</c:v>
                </c:pt>
                <c:pt idx="22" formatCode="[$-409]mmm\-yy;@">
                  <c:v>43040</c:v>
                </c:pt>
                <c:pt idx="23" formatCode="[$-409]mmm\-yy;@">
                  <c:v>43070</c:v>
                </c:pt>
                <c:pt idx="24" formatCode="[$-409]mmm\-yy;@">
                  <c:v>43101</c:v>
                </c:pt>
                <c:pt idx="25" formatCode="[$-409]mmm\-yy;@">
                  <c:v>43132</c:v>
                </c:pt>
                <c:pt idx="26" formatCode="[$-409]mmm\-yy;@">
                  <c:v>43160</c:v>
                </c:pt>
                <c:pt idx="27" formatCode="[$-409]mmm\-yy;@">
                  <c:v>43191</c:v>
                </c:pt>
                <c:pt idx="28" formatCode="[$-409]mmm\-yy;@">
                  <c:v>43221</c:v>
                </c:pt>
                <c:pt idx="29" formatCode="[$-409]mmm\-yy;@">
                  <c:v>43252</c:v>
                </c:pt>
                <c:pt idx="30" formatCode="[$-409]mmm\-yy;@">
                  <c:v>43282</c:v>
                </c:pt>
                <c:pt idx="31" formatCode="[$-409]mmm\-yy;@">
                  <c:v>43313</c:v>
                </c:pt>
                <c:pt idx="32" formatCode="[$-409]mmm\-yy;@">
                  <c:v>43344</c:v>
                </c:pt>
                <c:pt idx="33" formatCode="[$-409]mmm\-yy;@">
                  <c:v>43374</c:v>
                </c:pt>
                <c:pt idx="34" formatCode="[$-409]mmm\-yy;@">
                  <c:v>43405</c:v>
                </c:pt>
                <c:pt idx="35" formatCode="[$-409]mmm\-yy;@">
                  <c:v>43435</c:v>
                </c:pt>
                <c:pt idx="36" formatCode="[$-409]mmm\-yy;@">
                  <c:v>43466</c:v>
                </c:pt>
                <c:pt idx="37" formatCode="[$-409]mmm\-yy;@">
                  <c:v>43497</c:v>
                </c:pt>
                <c:pt idx="38" formatCode="[$-409]mmm\-yy;@">
                  <c:v>43525</c:v>
                </c:pt>
                <c:pt idx="39" formatCode="[$-409]mmm\-yy;@">
                  <c:v>43556</c:v>
                </c:pt>
                <c:pt idx="40" formatCode="[$-409]mmm\-yy;@">
                  <c:v>43586</c:v>
                </c:pt>
                <c:pt idx="41" formatCode="[$-409]mmm\-yy;@">
                  <c:v>43617</c:v>
                </c:pt>
                <c:pt idx="42" formatCode="[$-409]mmm\-yy;@">
                  <c:v>43647</c:v>
                </c:pt>
                <c:pt idx="43" formatCode="[$-409]mmm\-yy;@">
                  <c:v>43678</c:v>
                </c:pt>
                <c:pt idx="44" formatCode="[$-409]mmm\-yy;@">
                  <c:v>43709</c:v>
                </c:pt>
                <c:pt idx="45" formatCode="[$-409]mmm\-yy;@">
                  <c:v>43739</c:v>
                </c:pt>
                <c:pt idx="46" formatCode="[$-409]mmm\-yy;@">
                  <c:v>43770</c:v>
                </c:pt>
                <c:pt idx="47" formatCode="[$-409]mmm\-yy;@">
                  <c:v>43800</c:v>
                </c:pt>
                <c:pt idx="48" formatCode="[$-409]mmm\-yy;@">
                  <c:v>43831</c:v>
                </c:pt>
                <c:pt idx="49" formatCode="[$-409]mmm\-yy;@">
                  <c:v>43862</c:v>
                </c:pt>
                <c:pt idx="50" formatCode="[$-409]mmm\-yy;@">
                  <c:v>43891</c:v>
                </c:pt>
                <c:pt idx="51" formatCode="[$-409]mmm\-yy;@">
                  <c:v>43922</c:v>
                </c:pt>
                <c:pt idx="52" formatCode="[$-409]mmm\-yy;@">
                  <c:v>43952</c:v>
                </c:pt>
                <c:pt idx="53" formatCode="[$-409]mmm\-yy;@">
                  <c:v>43983</c:v>
                </c:pt>
                <c:pt idx="54" formatCode="[$-409]mmm\-yy;@">
                  <c:v>44013</c:v>
                </c:pt>
                <c:pt idx="55" formatCode="[$-409]mmm\-yy;@">
                  <c:v>44044</c:v>
                </c:pt>
                <c:pt idx="56" formatCode="[$-409]mmm\-yy;@">
                  <c:v>44075</c:v>
                </c:pt>
                <c:pt idx="57" formatCode="[$-409]mmm\-yy;@">
                  <c:v>44105</c:v>
                </c:pt>
                <c:pt idx="58" formatCode="[$-409]mmm\-yy;@">
                  <c:v>44136</c:v>
                </c:pt>
                <c:pt idx="59" formatCode="[$-409]mmm\-yy;@">
                  <c:v>44166</c:v>
                </c:pt>
                <c:pt idx="60" formatCode="[$-409]mmm\-yy;@">
                  <c:v>44197</c:v>
                </c:pt>
                <c:pt idx="61" formatCode="[$-409]mmm\-yy;@">
                  <c:v>44228</c:v>
                </c:pt>
                <c:pt idx="62" formatCode="[$-409]mmm\-yy;@">
                  <c:v>44256</c:v>
                </c:pt>
                <c:pt idx="63" formatCode="[$-409]mmm\-yy;@">
                  <c:v>44287</c:v>
                </c:pt>
                <c:pt idx="64" formatCode="[$-409]mmm\-yy;@">
                  <c:v>44317</c:v>
                </c:pt>
                <c:pt idx="65" formatCode="[$-409]mmm\-yy;@">
                  <c:v>44348</c:v>
                </c:pt>
                <c:pt idx="66" formatCode="[$-409]mmm\-yy;@">
                  <c:v>44378</c:v>
                </c:pt>
                <c:pt idx="67" formatCode="[$-409]mmm\-yy;@">
                  <c:v>44409</c:v>
                </c:pt>
                <c:pt idx="68" formatCode="[$-409]mmm\-yy;@">
                  <c:v>44440</c:v>
                </c:pt>
                <c:pt idx="69" formatCode="[$-409]mmm\-yy;@">
                  <c:v>44470</c:v>
                </c:pt>
                <c:pt idx="70" formatCode="[$-409]mmm\-yy;@">
                  <c:v>44501</c:v>
                </c:pt>
                <c:pt idx="71" formatCode="[$-409]mmm\-yy;@">
                  <c:v>44531</c:v>
                </c:pt>
                <c:pt idx="72" formatCode="[$-409]mmm\-yy;@">
                  <c:v>44562</c:v>
                </c:pt>
                <c:pt idx="73" formatCode="[$-409]mmm\-yy;@">
                  <c:v>44593</c:v>
                </c:pt>
                <c:pt idx="74" formatCode="[$-409]mmm\-yy;@">
                  <c:v>44621</c:v>
                </c:pt>
                <c:pt idx="75" formatCode="[$-409]mmm\-yy;@">
                  <c:v>44652</c:v>
                </c:pt>
                <c:pt idx="76" formatCode="[$-409]mmm\-yy;@">
                  <c:v>44682</c:v>
                </c:pt>
                <c:pt idx="77" formatCode="[$-409]mmm\-yy;@">
                  <c:v>44713</c:v>
                </c:pt>
                <c:pt idx="78" formatCode="[$-409]mmm\-yy;@">
                  <c:v>44743</c:v>
                </c:pt>
                <c:pt idx="79" formatCode="[$-409]mmm\-yy;@">
                  <c:v>44774</c:v>
                </c:pt>
                <c:pt idx="80" formatCode="[$-409]mmm\-yy;@">
                  <c:v>44805</c:v>
                </c:pt>
                <c:pt idx="81" formatCode="[$-409]mmm\-yy;@">
                  <c:v>44835</c:v>
                </c:pt>
                <c:pt idx="82" formatCode="[$-409]mmm\-yy;@">
                  <c:v>44866</c:v>
                </c:pt>
                <c:pt idx="83" formatCode="[$-409]mmm\-yy;@">
                  <c:v>44896</c:v>
                </c:pt>
                <c:pt idx="84" formatCode="[$-409]mmm\-yy;@">
                  <c:v>44927</c:v>
                </c:pt>
                <c:pt idx="85" formatCode="[$-409]mmm\-yy;@">
                  <c:v>44958</c:v>
                </c:pt>
                <c:pt idx="86" formatCode="[$-409]mmm\-yy;@">
                  <c:v>44986</c:v>
                </c:pt>
                <c:pt idx="87" formatCode="[$-409]mmm\-yy;@">
                  <c:v>45017</c:v>
                </c:pt>
                <c:pt idx="88" formatCode="[$-409]mmm\-yy;@">
                  <c:v>45047</c:v>
                </c:pt>
                <c:pt idx="89" formatCode="[$-409]mmm\-yy;@">
                  <c:v>45078</c:v>
                </c:pt>
                <c:pt idx="90" formatCode="[$-409]mmm\-yy;@">
                  <c:v>45108</c:v>
                </c:pt>
                <c:pt idx="91" formatCode="[$-409]mmm\-yy;@">
                  <c:v>45139</c:v>
                </c:pt>
                <c:pt idx="92" formatCode="[$-409]mmm\-yy;@">
                  <c:v>45170</c:v>
                </c:pt>
                <c:pt idx="93" formatCode="[$-409]mmm\-yy;@">
                  <c:v>45200</c:v>
                </c:pt>
                <c:pt idx="94" formatCode="[$-409]mmm\-yy;@">
                  <c:v>45231</c:v>
                </c:pt>
                <c:pt idx="95" formatCode="[$-409]mmm\-yy;@">
                  <c:v>45261</c:v>
                </c:pt>
                <c:pt idx="96" formatCode="[$-409]mmm\-yy;@">
                  <c:v>45292</c:v>
                </c:pt>
                <c:pt idx="97" formatCode="[$-409]mmm\-yy;@">
                  <c:v>45323</c:v>
                </c:pt>
                <c:pt idx="98">
                  <c:v>45352</c:v>
                </c:pt>
                <c:pt idx="99">
                  <c:v>45383</c:v>
                </c:pt>
                <c:pt idx="100">
                  <c:v>45413</c:v>
                </c:pt>
                <c:pt idx="101">
                  <c:v>45444</c:v>
                </c:pt>
                <c:pt idx="102">
                  <c:v>45474</c:v>
                </c:pt>
                <c:pt idx="103">
                  <c:v>45505</c:v>
                </c:pt>
                <c:pt idx="104">
                  <c:v>45536</c:v>
                </c:pt>
                <c:pt idx="105">
                  <c:v>45566</c:v>
                </c:pt>
                <c:pt idx="106">
                  <c:v>45597</c:v>
                </c:pt>
                <c:pt idx="107">
                  <c:v>45627</c:v>
                </c:pt>
                <c:pt idx="108">
                  <c:v>45658</c:v>
                </c:pt>
                <c:pt idx="109">
                  <c:v>45689</c:v>
                </c:pt>
                <c:pt idx="110">
                  <c:v>45717</c:v>
                </c:pt>
                <c:pt idx="111">
                  <c:v>45748</c:v>
                </c:pt>
                <c:pt idx="112">
                  <c:v>45778</c:v>
                </c:pt>
                <c:pt idx="113">
                  <c:v>45809</c:v>
                </c:pt>
                <c:pt idx="114">
                  <c:v>45839</c:v>
                </c:pt>
                <c:pt idx="115">
                  <c:v>45870</c:v>
                </c:pt>
                <c:pt idx="116">
                  <c:v>45901</c:v>
                </c:pt>
                <c:pt idx="117">
                  <c:v>45931</c:v>
                </c:pt>
                <c:pt idx="118">
                  <c:v>45962</c:v>
                </c:pt>
                <c:pt idx="119">
                  <c:v>45992</c:v>
                </c:pt>
                <c:pt idx="120">
                  <c:v>46023</c:v>
                </c:pt>
                <c:pt idx="121">
                  <c:v>46054</c:v>
                </c:pt>
                <c:pt idx="122">
                  <c:v>46082</c:v>
                </c:pt>
                <c:pt idx="123">
                  <c:v>46113</c:v>
                </c:pt>
                <c:pt idx="124">
                  <c:v>46143</c:v>
                </c:pt>
                <c:pt idx="125">
                  <c:v>46174</c:v>
                </c:pt>
                <c:pt idx="126">
                  <c:v>46204</c:v>
                </c:pt>
                <c:pt idx="127">
                  <c:v>46235</c:v>
                </c:pt>
              </c:numCache>
            </c:numRef>
          </c:cat>
          <c:val>
            <c:numRef>
              <c:f>Sheet1!$B$2:$B$129</c:f>
              <c:numCache>
                <c:formatCode>General</c:formatCode>
                <c:ptCount val="128"/>
                <c:pt idx="0">
                  <c:v>100</c:v>
                </c:pt>
                <c:pt idx="1">
                  <c:v>100.26737967914438</c:v>
                </c:pt>
                <c:pt idx="2">
                  <c:v>104.81283422459893</c:v>
                </c:pt>
                <c:pt idx="3">
                  <c:v>109.35828877005346</c:v>
                </c:pt>
                <c:pt idx="4">
                  <c:v>112.29946524064172</c:v>
                </c:pt>
                <c:pt idx="5">
                  <c:v>116.28342245989305</c:v>
                </c:pt>
                <c:pt idx="6">
                  <c:v>113.63636363636364</c:v>
                </c:pt>
                <c:pt idx="7">
                  <c:v>110.96256684491979</c:v>
                </c:pt>
                <c:pt idx="8">
                  <c:v>105.14705882352942</c:v>
                </c:pt>
                <c:pt idx="9">
                  <c:v>106.41711229946524</c:v>
                </c:pt>
                <c:pt idx="10">
                  <c:v>106.95187165775401</c:v>
                </c:pt>
                <c:pt idx="11">
                  <c:v>109.61229946524065</c:v>
                </c:pt>
                <c:pt idx="12">
                  <c:v>104.27807486631015</c:v>
                </c:pt>
                <c:pt idx="13">
                  <c:v>105.08021390374331</c:v>
                </c:pt>
                <c:pt idx="14">
                  <c:v>109.62566844919786</c:v>
                </c:pt>
                <c:pt idx="15">
                  <c:v>114.70588235294117</c:v>
                </c:pt>
                <c:pt idx="16">
                  <c:v>119.20614973262032</c:v>
                </c:pt>
                <c:pt idx="17">
                  <c:v>118.44919786096257</c:v>
                </c:pt>
                <c:pt idx="18">
                  <c:v>114.97326203208556</c:v>
                </c:pt>
                <c:pt idx="19">
                  <c:v>113.60962566844918</c:v>
                </c:pt>
                <c:pt idx="20">
                  <c:v>108.15508021390374</c:v>
                </c:pt>
                <c:pt idx="21">
                  <c:v>108.8235294117647</c:v>
                </c:pt>
                <c:pt idx="22">
                  <c:v>112.29946524064172</c:v>
                </c:pt>
                <c:pt idx="23">
                  <c:v>111.1096256684492</c:v>
                </c:pt>
                <c:pt idx="24">
                  <c:v>106.92513368983958</c:v>
                </c:pt>
                <c:pt idx="25">
                  <c:v>108.68983957219251</c:v>
                </c:pt>
                <c:pt idx="26">
                  <c:v>114.30481283422461</c:v>
                </c:pt>
                <c:pt idx="27">
                  <c:v>117.64705882352942</c:v>
                </c:pt>
                <c:pt idx="28">
                  <c:v>120.85561497326202</c:v>
                </c:pt>
                <c:pt idx="29">
                  <c:v>122.99465240641712</c:v>
                </c:pt>
                <c:pt idx="30">
                  <c:v>120.29411764705881</c:v>
                </c:pt>
                <c:pt idx="31">
                  <c:v>116.84491978609626</c:v>
                </c:pt>
                <c:pt idx="32">
                  <c:v>110.96256684491979</c:v>
                </c:pt>
                <c:pt idx="33">
                  <c:v>112.29946524064172</c:v>
                </c:pt>
                <c:pt idx="34">
                  <c:v>116.30989304812833</c:v>
                </c:pt>
                <c:pt idx="35">
                  <c:v>114.97326203208556</c:v>
                </c:pt>
                <c:pt idx="36">
                  <c:v>110.96256684491979</c:v>
                </c:pt>
                <c:pt idx="37">
                  <c:v>112.01604278074866</c:v>
                </c:pt>
                <c:pt idx="38">
                  <c:v>117.64705882352942</c:v>
                </c:pt>
                <c:pt idx="39">
                  <c:v>123.46256684491979</c:v>
                </c:pt>
                <c:pt idx="40">
                  <c:v>123.52941176470588</c:v>
                </c:pt>
                <c:pt idx="41">
                  <c:v>128.07486631016042</c:v>
                </c:pt>
                <c:pt idx="42">
                  <c:v>122.99465240641712</c:v>
                </c:pt>
                <c:pt idx="43">
                  <c:v>121.79144385026738</c:v>
                </c:pt>
                <c:pt idx="44">
                  <c:v>114.94652406417111</c:v>
                </c:pt>
                <c:pt idx="45">
                  <c:v>120.32085561497325</c:v>
                </c:pt>
                <c:pt idx="46">
                  <c:v>121.65775401069519</c:v>
                </c:pt>
                <c:pt idx="47">
                  <c:v>121.12299465240642</c:v>
                </c:pt>
                <c:pt idx="48">
                  <c:v>116.31016042780749</c:v>
                </c:pt>
                <c:pt idx="49">
                  <c:v>120.32085561497325</c:v>
                </c:pt>
                <c:pt idx="50">
                  <c:v>128.07486631016042</c:v>
                </c:pt>
                <c:pt idx="51">
                  <c:v>133.34064171122995</c:v>
                </c:pt>
                <c:pt idx="52">
                  <c:v>130.98930481283421</c:v>
                </c:pt>
                <c:pt idx="53">
                  <c:v>131.01604278074865</c:v>
                </c:pt>
                <c:pt idx="54">
                  <c:v>137.96764705882353</c:v>
                </c:pt>
                <c:pt idx="55">
                  <c:v>135.02673796791444</c:v>
                </c:pt>
                <c:pt idx="56">
                  <c:v>134.52433155080215</c:v>
                </c:pt>
                <c:pt idx="57">
                  <c:v>133.68983957219251</c:v>
                </c:pt>
                <c:pt idx="58">
                  <c:v>132.55347593582886</c:v>
                </c:pt>
                <c:pt idx="59">
                  <c:v>129.024064171123</c:v>
                </c:pt>
                <c:pt idx="60">
                  <c:v>128.34224598930481</c:v>
                </c:pt>
                <c:pt idx="61">
                  <c:v>127.19973262032084</c:v>
                </c:pt>
                <c:pt idx="62">
                  <c:v>137.70053475935828</c:v>
                </c:pt>
                <c:pt idx="63">
                  <c:v>145.72192513368984</c:v>
                </c:pt>
                <c:pt idx="64">
                  <c:v>149.7326203208556</c:v>
                </c:pt>
                <c:pt idx="65">
                  <c:v>151.06951871657753</c:v>
                </c:pt>
                <c:pt idx="66">
                  <c:v>147.05882352941177</c:v>
                </c:pt>
                <c:pt idx="67">
                  <c:v>143.51604278074865</c:v>
                </c:pt>
                <c:pt idx="68">
                  <c:v>137.70053475935828</c:v>
                </c:pt>
                <c:pt idx="69">
                  <c:v>143.04812834224597</c:v>
                </c:pt>
                <c:pt idx="70">
                  <c:v>142.11229946524065</c:v>
                </c:pt>
                <c:pt idx="71">
                  <c:v>139.03743315508021</c:v>
                </c:pt>
                <c:pt idx="72">
                  <c:v>133.42245989304814</c:v>
                </c:pt>
                <c:pt idx="73">
                  <c:v>140.64171122994654</c:v>
                </c:pt>
                <c:pt idx="74">
                  <c:v>148.6283422459893</c:v>
                </c:pt>
                <c:pt idx="75">
                  <c:v>159.09090909090909</c:v>
                </c:pt>
                <c:pt idx="76">
                  <c:v>161.76470588235296</c:v>
                </c:pt>
                <c:pt idx="77">
                  <c:v>159.90160427807487</c:v>
                </c:pt>
                <c:pt idx="78">
                  <c:v>150.47219251336898</c:v>
                </c:pt>
                <c:pt idx="79">
                  <c:v>148.39572192513367</c:v>
                </c:pt>
                <c:pt idx="80">
                  <c:v>142.24598930481284</c:v>
                </c:pt>
                <c:pt idx="81">
                  <c:v>147.05882352941177</c:v>
                </c:pt>
                <c:pt idx="82">
                  <c:v>144.04679144385025</c:v>
                </c:pt>
                <c:pt idx="83">
                  <c:v>137.25</c:v>
                </c:pt>
                <c:pt idx="84">
                  <c:v>133.68983957219251</c:v>
                </c:pt>
                <c:pt idx="85">
                  <c:v>143.04812834224597</c:v>
                </c:pt>
                <c:pt idx="86">
                  <c:v>145.72192513368984</c:v>
                </c:pt>
                <c:pt idx="87">
                  <c:v>156.68449197860963</c:v>
                </c:pt>
                <c:pt idx="88">
                  <c:v>160.42780748663102</c:v>
                </c:pt>
                <c:pt idx="89">
                  <c:v>160.42780748663102</c:v>
                </c:pt>
                <c:pt idx="90">
                  <c:v>157.75401069518716</c:v>
                </c:pt>
                <c:pt idx="91">
                  <c:v>156.41711229946523</c:v>
                </c:pt>
                <c:pt idx="92">
                  <c:v>147.05882352941177</c:v>
                </c:pt>
                <c:pt idx="93">
                  <c:v>151.8716577540107</c:v>
                </c:pt>
                <c:pt idx="94">
                  <c:v>152.40641711229947</c:v>
                </c:pt>
                <c:pt idx="95">
                  <c:v>148.38235294117646</c:v>
                </c:pt>
                <c:pt idx="96">
                  <c:v>143.04812834224597</c:v>
                </c:pt>
                <c:pt idx="97">
                  <c:v>149.7326203208556</c:v>
                </c:pt>
                <c:pt idx="98">
                  <c:v>160.42513368983958</c:v>
                </c:pt>
                <c:pt idx="99">
                  <c:v>171.12299465240642</c:v>
                </c:pt>
                <c:pt idx="100">
                  <c:v>171.12299465240642</c:v>
                </c:pt>
                <c:pt idx="101">
                  <c:v>171.12299465240642</c:v>
                </c:pt>
                <c:pt idx="102">
                  <c:v>167.11229946524065</c:v>
                </c:pt>
                <c:pt idx="103">
                  <c:v>163.63636363636365</c:v>
                </c:pt>
                <c:pt idx="104">
                  <c:v>160.16042780748663</c:v>
                </c:pt>
                <c:pt idx="105">
                  <c:v>160.42780748663102</c:v>
                </c:pt>
                <c:pt idx="106">
                  <c:v>160.42780748663102</c:v>
                </c:pt>
                <c:pt idx="107">
                  <c:v>157.75401069518716</c:v>
                </c:pt>
                <c:pt idx="108">
                  <c:v>149.274064171123</c:v>
                </c:pt>
                <c:pt idx="109">
                  <c:v>159.62566844919786</c:v>
                </c:pt>
                <c:pt idx="110">
                  <c:v>167.11229946524065</c:v>
                </c:pt>
                <c:pt idx="111">
                  <c:v>175.19117647058823</c:v>
                </c:pt>
                <c:pt idx="112">
                  <c:v>176.45721925133691</c:v>
                </c:pt>
                <c:pt idx="113">
                  <c:v>173.79679144385028</c:v>
                </c:pt>
                <c:pt idx="114">
                  <c:v>171.12299465240642</c:v>
                </c:pt>
                <c:pt idx="115">
                  <c:v>167.11229946524065</c:v>
                </c:pt>
                <c:pt idx="116">
                  <c:v>160.56149732620321</c:v>
                </c:pt>
                <c:pt idx="117">
                  <c:v>168.44919786096258</c:v>
                </c:pt>
                <c:pt idx="118">
                  <c:v>168.44919786096258</c:v>
                </c:pt>
                <c:pt idx="119">
                  <c:v>165.77540106951872</c:v>
                </c:pt>
                <c:pt idx="120">
                  <c:v>156.41711229946523</c:v>
                </c:pt>
                <c:pt idx="121">
                  <c:v>163.10160427807489</c:v>
                </c:pt>
                <c:pt idx="122">
                  <c:v>169.78609625668449</c:v>
                </c:pt>
                <c:pt idx="123">
                  <c:v>176.73796791443849</c:v>
                </c:pt>
                <c:pt idx="124">
                  <c:v>181.81818181818181</c:v>
                </c:pt>
                <c:pt idx="125">
                  <c:v>180.48128342245991</c:v>
                </c:pt>
                <c:pt idx="126">
                  <c:v>173.79679144385028</c:v>
                </c:pt>
                <c:pt idx="127">
                  <c:v>171.12299465240642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2A5-455D-813D-9048D6BC349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Monthly Payments</c:v>
                </c:pt>
              </c:strCache>
            </c:strRef>
          </c:tx>
          <c:spPr>
            <a:ln w="38100" cap="rnd">
              <a:noFill/>
              <a:round/>
            </a:ln>
            <a:effectLst/>
          </c:spPr>
          <c:marker>
            <c:symbol val="none"/>
          </c:marker>
          <c:cat>
            <c:numRef>
              <c:f>Sheet1!$A$2:$A$129</c:f>
              <c:numCache>
                <c:formatCode>mmm\-yy</c:formatCode>
                <c:ptCount val="128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 formatCode="[$-409]mmm\-yy;@">
                  <c:v>42736</c:v>
                </c:pt>
                <c:pt idx="13" formatCode="[$-409]mmm\-yy;@">
                  <c:v>42767</c:v>
                </c:pt>
                <c:pt idx="14" formatCode="[$-409]mmm\-yy;@">
                  <c:v>42795</c:v>
                </c:pt>
                <c:pt idx="15" formatCode="[$-409]mmm\-yy;@">
                  <c:v>42826</c:v>
                </c:pt>
                <c:pt idx="16" formatCode="[$-409]mmm\-yy;@">
                  <c:v>42856</c:v>
                </c:pt>
                <c:pt idx="17" formatCode="[$-409]mmm\-yy;@">
                  <c:v>42887</c:v>
                </c:pt>
                <c:pt idx="18" formatCode="[$-409]mmm\-yy;@">
                  <c:v>42917</c:v>
                </c:pt>
                <c:pt idx="19" formatCode="[$-409]mmm\-yy;@">
                  <c:v>42948</c:v>
                </c:pt>
                <c:pt idx="20" formatCode="[$-409]mmm\-yy;@">
                  <c:v>42979</c:v>
                </c:pt>
                <c:pt idx="21" formatCode="[$-409]mmm\-yy;@">
                  <c:v>43009</c:v>
                </c:pt>
                <c:pt idx="22" formatCode="[$-409]mmm\-yy;@">
                  <c:v>43040</c:v>
                </c:pt>
                <c:pt idx="23" formatCode="[$-409]mmm\-yy;@">
                  <c:v>43070</c:v>
                </c:pt>
                <c:pt idx="24" formatCode="[$-409]mmm\-yy;@">
                  <c:v>43101</c:v>
                </c:pt>
                <c:pt idx="25" formatCode="[$-409]mmm\-yy;@">
                  <c:v>43132</c:v>
                </c:pt>
                <c:pt idx="26" formatCode="[$-409]mmm\-yy;@">
                  <c:v>43160</c:v>
                </c:pt>
                <c:pt idx="27" formatCode="[$-409]mmm\-yy;@">
                  <c:v>43191</c:v>
                </c:pt>
                <c:pt idx="28" formatCode="[$-409]mmm\-yy;@">
                  <c:v>43221</c:v>
                </c:pt>
                <c:pt idx="29" formatCode="[$-409]mmm\-yy;@">
                  <c:v>43252</c:v>
                </c:pt>
                <c:pt idx="30" formatCode="[$-409]mmm\-yy;@">
                  <c:v>43282</c:v>
                </c:pt>
                <c:pt idx="31" formatCode="[$-409]mmm\-yy;@">
                  <c:v>43313</c:v>
                </c:pt>
                <c:pt idx="32" formatCode="[$-409]mmm\-yy;@">
                  <c:v>43344</c:v>
                </c:pt>
                <c:pt idx="33" formatCode="[$-409]mmm\-yy;@">
                  <c:v>43374</c:v>
                </c:pt>
                <c:pt idx="34" formatCode="[$-409]mmm\-yy;@">
                  <c:v>43405</c:v>
                </c:pt>
                <c:pt idx="35" formatCode="[$-409]mmm\-yy;@">
                  <c:v>43435</c:v>
                </c:pt>
                <c:pt idx="36" formatCode="[$-409]mmm\-yy;@">
                  <c:v>43466</c:v>
                </c:pt>
                <c:pt idx="37" formatCode="[$-409]mmm\-yy;@">
                  <c:v>43497</c:v>
                </c:pt>
                <c:pt idx="38" formatCode="[$-409]mmm\-yy;@">
                  <c:v>43525</c:v>
                </c:pt>
                <c:pt idx="39" formatCode="[$-409]mmm\-yy;@">
                  <c:v>43556</c:v>
                </c:pt>
                <c:pt idx="40" formatCode="[$-409]mmm\-yy;@">
                  <c:v>43586</c:v>
                </c:pt>
                <c:pt idx="41" formatCode="[$-409]mmm\-yy;@">
                  <c:v>43617</c:v>
                </c:pt>
                <c:pt idx="42" formatCode="[$-409]mmm\-yy;@">
                  <c:v>43647</c:v>
                </c:pt>
                <c:pt idx="43" formatCode="[$-409]mmm\-yy;@">
                  <c:v>43678</c:v>
                </c:pt>
                <c:pt idx="44" formatCode="[$-409]mmm\-yy;@">
                  <c:v>43709</c:v>
                </c:pt>
                <c:pt idx="45" formatCode="[$-409]mmm\-yy;@">
                  <c:v>43739</c:v>
                </c:pt>
                <c:pt idx="46" formatCode="[$-409]mmm\-yy;@">
                  <c:v>43770</c:v>
                </c:pt>
                <c:pt idx="47" formatCode="[$-409]mmm\-yy;@">
                  <c:v>43800</c:v>
                </c:pt>
                <c:pt idx="48" formatCode="[$-409]mmm\-yy;@">
                  <c:v>43831</c:v>
                </c:pt>
                <c:pt idx="49" formatCode="[$-409]mmm\-yy;@">
                  <c:v>43862</c:v>
                </c:pt>
                <c:pt idx="50" formatCode="[$-409]mmm\-yy;@">
                  <c:v>43891</c:v>
                </c:pt>
                <c:pt idx="51" formatCode="[$-409]mmm\-yy;@">
                  <c:v>43922</c:v>
                </c:pt>
                <c:pt idx="52" formatCode="[$-409]mmm\-yy;@">
                  <c:v>43952</c:v>
                </c:pt>
                <c:pt idx="53" formatCode="[$-409]mmm\-yy;@">
                  <c:v>43983</c:v>
                </c:pt>
                <c:pt idx="54" formatCode="[$-409]mmm\-yy;@">
                  <c:v>44013</c:v>
                </c:pt>
                <c:pt idx="55" formatCode="[$-409]mmm\-yy;@">
                  <c:v>44044</c:v>
                </c:pt>
                <c:pt idx="56" formatCode="[$-409]mmm\-yy;@">
                  <c:v>44075</c:v>
                </c:pt>
                <c:pt idx="57" formatCode="[$-409]mmm\-yy;@">
                  <c:v>44105</c:v>
                </c:pt>
                <c:pt idx="58" formatCode="[$-409]mmm\-yy;@">
                  <c:v>44136</c:v>
                </c:pt>
                <c:pt idx="59" formatCode="[$-409]mmm\-yy;@">
                  <c:v>44166</c:v>
                </c:pt>
                <c:pt idx="60" formatCode="[$-409]mmm\-yy;@">
                  <c:v>44197</c:v>
                </c:pt>
                <c:pt idx="61" formatCode="[$-409]mmm\-yy;@">
                  <c:v>44228</c:v>
                </c:pt>
                <c:pt idx="62" formatCode="[$-409]mmm\-yy;@">
                  <c:v>44256</c:v>
                </c:pt>
                <c:pt idx="63" formatCode="[$-409]mmm\-yy;@">
                  <c:v>44287</c:v>
                </c:pt>
                <c:pt idx="64" formatCode="[$-409]mmm\-yy;@">
                  <c:v>44317</c:v>
                </c:pt>
                <c:pt idx="65" formatCode="[$-409]mmm\-yy;@">
                  <c:v>44348</c:v>
                </c:pt>
                <c:pt idx="66" formatCode="[$-409]mmm\-yy;@">
                  <c:v>44378</c:v>
                </c:pt>
                <c:pt idx="67" formatCode="[$-409]mmm\-yy;@">
                  <c:v>44409</c:v>
                </c:pt>
                <c:pt idx="68" formatCode="[$-409]mmm\-yy;@">
                  <c:v>44440</c:v>
                </c:pt>
                <c:pt idx="69" formatCode="[$-409]mmm\-yy;@">
                  <c:v>44470</c:v>
                </c:pt>
                <c:pt idx="70" formatCode="[$-409]mmm\-yy;@">
                  <c:v>44501</c:v>
                </c:pt>
                <c:pt idx="71" formatCode="[$-409]mmm\-yy;@">
                  <c:v>44531</c:v>
                </c:pt>
                <c:pt idx="72" formatCode="[$-409]mmm\-yy;@">
                  <c:v>44562</c:v>
                </c:pt>
                <c:pt idx="73" formatCode="[$-409]mmm\-yy;@">
                  <c:v>44593</c:v>
                </c:pt>
                <c:pt idx="74" formatCode="[$-409]mmm\-yy;@">
                  <c:v>44621</c:v>
                </c:pt>
                <c:pt idx="75" formatCode="[$-409]mmm\-yy;@">
                  <c:v>44652</c:v>
                </c:pt>
                <c:pt idx="76" formatCode="[$-409]mmm\-yy;@">
                  <c:v>44682</c:v>
                </c:pt>
                <c:pt idx="77" formatCode="[$-409]mmm\-yy;@">
                  <c:v>44713</c:v>
                </c:pt>
                <c:pt idx="78" formatCode="[$-409]mmm\-yy;@">
                  <c:v>44743</c:v>
                </c:pt>
                <c:pt idx="79" formatCode="[$-409]mmm\-yy;@">
                  <c:v>44774</c:v>
                </c:pt>
                <c:pt idx="80" formatCode="[$-409]mmm\-yy;@">
                  <c:v>44805</c:v>
                </c:pt>
                <c:pt idx="81" formatCode="[$-409]mmm\-yy;@">
                  <c:v>44835</c:v>
                </c:pt>
                <c:pt idx="82" formatCode="[$-409]mmm\-yy;@">
                  <c:v>44866</c:v>
                </c:pt>
                <c:pt idx="83" formatCode="[$-409]mmm\-yy;@">
                  <c:v>44896</c:v>
                </c:pt>
                <c:pt idx="84" formatCode="[$-409]mmm\-yy;@">
                  <c:v>44927</c:v>
                </c:pt>
                <c:pt idx="85" formatCode="[$-409]mmm\-yy;@">
                  <c:v>44958</c:v>
                </c:pt>
                <c:pt idx="86" formatCode="[$-409]mmm\-yy;@">
                  <c:v>44986</c:v>
                </c:pt>
                <c:pt idx="87" formatCode="[$-409]mmm\-yy;@">
                  <c:v>45017</c:v>
                </c:pt>
                <c:pt idx="88" formatCode="[$-409]mmm\-yy;@">
                  <c:v>45047</c:v>
                </c:pt>
                <c:pt idx="89" formatCode="[$-409]mmm\-yy;@">
                  <c:v>45078</c:v>
                </c:pt>
                <c:pt idx="90" formatCode="[$-409]mmm\-yy;@">
                  <c:v>45108</c:v>
                </c:pt>
                <c:pt idx="91" formatCode="[$-409]mmm\-yy;@">
                  <c:v>45139</c:v>
                </c:pt>
                <c:pt idx="92" formatCode="[$-409]mmm\-yy;@">
                  <c:v>45170</c:v>
                </c:pt>
                <c:pt idx="93" formatCode="[$-409]mmm\-yy;@">
                  <c:v>45200</c:v>
                </c:pt>
                <c:pt idx="94" formatCode="[$-409]mmm\-yy;@">
                  <c:v>45231</c:v>
                </c:pt>
                <c:pt idx="95" formatCode="[$-409]mmm\-yy;@">
                  <c:v>45261</c:v>
                </c:pt>
                <c:pt idx="96" formatCode="[$-409]mmm\-yy;@">
                  <c:v>45292</c:v>
                </c:pt>
                <c:pt idx="97" formatCode="[$-409]mmm\-yy;@">
                  <c:v>45323</c:v>
                </c:pt>
                <c:pt idx="98">
                  <c:v>45352</c:v>
                </c:pt>
                <c:pt idx="99">
                  <c:v>45383</c:v>
                </c:pt>
                <c:pt idx="100">
                  <c:v>45413</c:v>
                </c:pt>
                <c:pt idx="101">
                  <c:v>45444</c:v>
                </c:pt>
                <c:pt idx="102">
                  <c:v>45474</c:v>
                </c:pt>
                <c:pt idx="103">
                  <c:v>45505</c:v>
                </c:pt>
                <c:pt idx="104">
                  <c:v>45536</c:v>
                </c:pt>
                <c:pt idx="105">
                  <c:v>45566</c:v>
                </c:pt>
                <c:pt idx="106">
                  <c:v>45597</c:v>
                </c:pt>
                <c:pt idx="107">
                  <c:v>45627</c:v>
                </c:pt>
                <c:pt idx="108">
                  <c:v>45658</c:v>
                </c:pt>
                <c:pt idx="109">
                  <c:v>45689</c:v>
                </c:pt>
                <c:pt idx="110">
                  <c:v>45717</c:v>
                </c:pt>
                <c:pt idx="111">
                  <c:v>45748</c:v>
                </c:pt>
                <c:pt idx="112">
                  <c:v>45778</c:v>
                </c:pt>
                <c:pt idx="113">
                  <c:v>45809</c:v>
                </c:pt>
                <c:pt idx="114">
                  <c:v>45839</c:v>
                </c:pt>
                <c:pt idx="115">
                  <c:v>45870</c:v>
                </c:pt>
                <c:pt idx="116">
                  <c:v>45901</c:v>
                </c:pt>
                <c:pt idx="117">
                  <c:v>45931</c:v>
                </c:pt>
                <c:pt idx="118">
                  <c:v>45962</c:v>
                </c:pt>
                <c:pt idx="119">
                  <c:v>45992</c:v>
                </c:pt>
                <c:pt idx="120">
                  <c:v>46023</c:v>
                </c:pt>
                <c:pt idx="121">
                  <c:v>46054</c:v>
                </c:pt>
                <c:pt idx="122">
                  <c:v>46082</c:v>
                </c:pt>
                <c:pt idx="123">
                  <c:v>46113</c:v>
                </c:pt>
                <c:pt idx="124">
                  <c:v>46143</c:v>
                </c:pt>
                <c:pt idx="125">
                  <c:v>46174</c:v>
                </c:pt>
                <c:pt idx="126">
                  <c:v>46204</c:v>
                </c:pt>
                <c:pt idx="127">
                  <c:v>46235</c:v>
                </c:pt>
              </c:numCache>
            </c:numRef>
          </c:cat>
          <c:val>
            <c:numRef>
              <c:f>Sheet1!$C$2:$C$129</c:f>
              <c:numCache>
                <c:formatCode>General</c:formatCode>
                <c:ptCount val="128"/>
                <c:pt idx="0">
                  <c:v>100</c:v>
                </c:pt>
                <c:pt idx="1">
                  <c:v>98.3120156306382</c:v>
                </c:pt>
                <c:pt idx="2">
                  <c:v>102.72559823494711</c:v>
                </c:pt>
                <c:pt idx="3">
                  <c:v>106.06587234277005</c:v>
                </c:pt>
                <c:pt idx="4">
                  <c:v>108.62016409004941</c:v>
                </c:pt>
                <c:pt idx="5">
                  <c:v>111.89785827043026</c:v>
                </c:pt>
                <c:pt idx="6">
                  <c:v>108.18141059621335</c:v>
                </c:pt>
                <c:pt idx="7">
                  <c:v>105.80757781697294</c:v>
                </c:pt>
                <c:pt idx="8">
                  <c:v>100.83387121212515</c:v>
                </c:pt>
                <c:pt idx="9">
                  <c:v>102.05965925429363</c:v>
                </c:pt>
                <c:pt idx="10">
                  <c:v>105.45805838398334</c:v>
                </c:pt>
                <c:pt idx="11">
                  <c:v>112.29405981610397</c:v>
                </c:pt>
                <c:pt idx="12">
                  <c:v>106.69242678626425</c:v>
                </c:pt>
                <c:pt idx="13">
                  <c:v>107.65510065684698</c:v>
                </c:pt>
                <c:pt idx="14">
                  <c:v>112.3068663220605</c:v>
                </c:pt>
                <c:pt idx="15">
                  <c:v>115.55523905007207</c:v>
                </c:pt>
                <c:pt idx="16">
                  <c:v>119.35688215967306</c:v>
                </c:pt>
                <c:pt idx="17">
                  <c:v>117.43281899066879</c:v>
                </c:pt>
                <c:pt idx="18">
                  <c:v>114.9487281848603</c:v>
                </c:pt>
                <c:pt idx="19">
                  <c:v>112.72219370288512</c:v>
                </c:pt>
                <c:pt idx="20">
                  <c:v>106.96079521996782</c:v>
                </c:pt>
                <c:pt idx="21">
                  <c:v>108.48244685875399</c:v>
                </c:pt>
                <c:pt idx="22">
                  <c:v>111.92293785068624</c:v>
                </c:pt>
                <c:pt idx="23">
                  <c:v>111.12415823302145</c:v>
                </c:pt>
                <c:pt idx="24">
                  <c:v>108.011551449373</c:v>
                </c:pt>
                <c:pt idx="25">
                  <c:v>112.75057543637328</c:v>
                </c:pt>
                <c:pt idx="26">
                  <c:v>119.39969085310818</c:v>
                </c:pt>
                <c:pt idx="27">
                  <c:v>123.01620935492568</c:v>
                </c:pt>
                <c:pt idx="28">
                  <c:v>127.56955965038344</c:v>
                </c:pt>
                <c:pt idx="29">
                  <c:v>129.46065026829851</c:v>
                </c:pt>
                <c:pt idx="30">
                  <c:v>126.31415059735689</c:v>
                </c:pt>
                <c:pt idx="31">
                  <c:v>123.1267499339279</c:v>
                </c:pt>
                <c:pt idx="32">
                  <c:v>118.1535691364473</c:v>
                </c:pt>
                <c:pt idx="33">
                  <c:v>121.67808489864046</c:v>
                </c:pt>
                <c:pt idx="34">
                  <c:v>126.21944215489449</c:v>
                </c:pt>
                <c:pt idx="35">
                  <c:v>122.27200440604669</c:v>
                </c:pt>
                <c:pt idx="36">
                  <c:v>116.3345526624022</c:v>
                </c:pt>
                <c:pt idx="37">
                  <c:v>116.40499441086811</c:v>
                </c:pt>
                <c:pt idx="38">
                  <c:v>120.77045558188561</c:v>
                </c:pt>
                <c:pt idx="39">
                  <c:v>124.86302610214153</c:v>
                </c:pt>
                <c:pt idx="40">
                  <c:v>124.11447804037714</c:v>
                </c:pt>
                <c:pt idx="41">
                  <c:v>125.19926142794576</c:v>
                </c:pt>
                <c:pt idx="42">
                  <c:v>120.18273951980663</c:v>
                </c:pt>
                <c:pt idx="43">
                  <c:v>117.40637887326358</c:v>
                </c:pt>
                <c:pt idx="44">
                  <c:v>111.11316382605452</c:v>
                </c:pt>
                <c:pt idx="45">
                  <c:v>116.84565099993239</c:v>
                </c:pt>
                <c:pt idx="46">
                  <c:v>118.17424232034722</c:v>
                </c:pt>
                <c:pt idx="47">
                  <c:v>117.908782446034</c:v>
                </c:pt>
                <c:pt idx="48">
                  <c:v>112.45069575889968</c:v>
                </c:pt>
                <c:pt idx="49">
                  <c:v>114.44116521495076</c:v>
                </c:pt>
                <c:pt idx="50">
                  <c:v>121.11540632352704</c:v>
                </c:pt>
                <c:pt idx="51">
                  <c:v>124.12197756210277</c:v>
                </c:pt>
                <c:pt idx="52">
                  <c:v>121.12958097664863</c:v>
                </c:pt>
                <c:pt idx="53">
                  <c:v>120.3411541160323</c:v>
                </c:pt>
                <c:pt idx="54">
                  <c:v>124.64239249709847</c:v>
                </c:pt>
                <c:pt idx="55">
                  <c:v>121.19931340031877</c:v>
                </c:pt>
                <c:pt idx="56">
                  <c:v>120.19185311561328</c:v>
                </c:pt>
                <c:pt idx="57">
                  <c:v>118.79824171505311</c:v>
                </c:pt>
                <c:pt idx="58">
                  <c:v>117.16605882081947</c:v>
                </c:pt>
                <c:pt idx="59">
                  <c:v>113.24677113189456</c:v>
                </c:pt>
                <c:pt idx="60">
                  <c:v>113.3451653479824</c:v>
                </c:pt>
                <c:pt idx="61">
                  <c:v>113.16589770058125</c:v>
                </c:pt>
                <c:pt idx="62">
                  <c:v>125.13902723888948</c:v>
                </c:pt>
                <c:pt idx="63">
                  <c:v>131.74812285645626</c:v>
                </c:pt>
                <c:pt idx="64">
                  <c:v>133.86539654177733</c:v>
                </c:pt>
                <c:pt idx="65">
                  <c:v>135.25870546878039</c:v>
                </c:pt>
                <c:pt idx="66">
                  <c:v>130.45674579837942</c:v>
                </c:pt>
                <c:pt idx="67">
                  <c:v>127.11765253548882</c:v>
                </c:pt>
                <c:pt idx="68">
                  <c:v>122.97676560857207</c:v>
                </c:pt>
                <c:pt idx="69">
                  <c:v>129.5900078169991</c:v>
                </c:pt>
                <c:pt idx="70">
                  <c:v>128.78993731945747</c:v>
                </c:pt>
                <c:pt idx="71">
                  <c:v>126.52746418276659</c:v>
                </c:pt>
                <c:pt idx="72">
                  <c:v>125.86788602478103</c:v>
                </c:pt>
                <c:pt idx="73">
                  <c:v>136.25058440994368</c:v>
                </c:pt>
                <c:pt idx="74">
                  <c:v>149.24769875419614</c:v>
                </c:pt>
                <c:pt idx="75">
                  <c:v>171.68681381975415</c:v>
                </c:pt>
                <c:pt idx="76">
                  <c:v>178.47314232626601</c:v>
                </c:pt>
                <c:pt idx="77">
                  <c:v>181.18095090501959</c:v>
                </c:pt>
                <c:pt idx="78">
                  <c:v>169.24879433609198</c:v>
                </c:pt>
                <c:pt idx="79">
                  <c:v>164.17748348557268</c:v>
                </c:pt>
                <c:pt idx="80">
                  <c:v>170.63768191931109</c:v>
                </c:pt>
                <c:pt idx="81">
                  <c:v>188.53280976487309</c:v>
                </c:pt>
                <c:pt idx="82">
                  <c:v>183.41967871542442</c:v>
                </c:pt>
                <c:pt idx="83">
                  <c:v>168.51046356764076</c:v>
                </c:pt>
                <c:pt idx="84">
                  <c:v>163.05821251457118</c:v>
                </c:pt>
                <c:pt idx="85">
                  <c:v>173.81104340385738</c:v>
                </c:pt>
                <c:pt idx="86">
                  <c:v>181.24790070369431</c:v>
                </c:pt>
                <c:pt idx="87">
                  <c:v>191.00726696424078</c:v>
                </c:pt>
                <c:pt idx="88">
                  <c:v>196.92558933528019</c:v>
                </c:pt>
                <c:pt idx="89">
                  <c:v>201.72188406923598</c:v>
                </c:pt>
                <c:pt idx="90">
                  <c:v>200.69032258539829</c:v>
                </c:pt>
                <c:pt idx="91">
                  <c:v>202.95514933158256</c:v>
                </c:pt>
                <c:pt idx="92">
                  <c:v>193.33840330326149</c:v>
                </c:pt>
                <c:pt idx="93">
                  <c:v>206.4730747154008</c:v>
                </c:pt>
                <c:pt idx="94">
                  <c:v>204.13036038614467</c:v>
                </c:pt>
                <c:pt idx="95">
                  <c:v>188.88086346494956</c:v>
                </c:pt>
                <c:pt idx="96">
                  <c:v>179.58480593920046</c:v>
                </c:pt>
                <c:pt idx="97">
                  <c:v>189.88751270933355</c:v>
                </c:pt>
                <c:pt idx="98">
                  <c:v>203.61857688639279</c:v>
                </c:pt>
                <c:pt idx="99">
                  <c:v>219.86066822382182</c:v>
                </c:pt>
                <c:pt idx="100">
                  <c:v>221.164173456817</c:v>
                </c:pt>
                <c:pt idx="101">
                  <c:v>218.5608457301976</c:v>
                </c:pt>
                <c:pt idx="102">
                  <c:v>212.34353559650376</c:v>
                </c:pt>
                <c:pt idx="103">
                  <c:v>201.93573095881359</c:v>
                </c:pt>
                <c:pt idx="104">
                  <c:v>192.38384945813257</c:v>
                </c:pt>
                <c:pt idx="105">
                  <c:v>196.92558933528019</c:v>
                </c:pt>
                <c:pt idx="106">
                  <c:v>203.44876401372596</c:v>
                </c:pt>
                <c:pt idx="107">
                  <c:v>198.65090052573916</c:v>
                </c:pt>
                <c:pt idx="108">
                  <c:v>192.23382527393667</c:v>
                </c:pt>
                <c:pt idx="109">
                  <c:v>202.98486095107341</c:v>
                </c:pt>
                <c:pt idx="110">
                  <c:v>208.7473985275698</c:v>
                </c:pt>
                <c:pt idx="111">
                  <c:v>219.99068094720613</c:v>
                </c:pt>
                <c:pt idx="112">
                  <c:v>223.23832148563204</c:v>
                </c:pt>
                <c:pt idx="113">
                  <c:v>219.98254332081495</c:v>
                </c:pt>
                <c:pt idx="114">
                  <c:v>214.86762790262426</c:v>
                </c:pt>
                <c:pt idx="115">
                  <c:v>207.67447794205077</c:v>
                </c:pt>
                <c:pt idx="116">
                  <c:v>195.72284171123476</c:v>
                </c:pt>
                <c:pt idx="117">
                  <c:v>203.20219911903817</c:v>
                </c:pt>
                <c:pt idx="118">
                  <c:v>203.02490253183473</c:v>
                </c:pt>
                <c:pt idx="119">
                  <c:v>199.2209180368813</c:v>
                </c:pt>
                <c:pt idx="120">
                  <c:v>188.87953144766612</c:v>
                </c:pt>
                <c:pt idx="121">
                  <c:v>193.56440266947806</c:v>
                </c:pt>
                <c:pt idx="122">
                  <c:v>203.86432288910029</c:v>
                </c:pt>
                <c:pt idx="123">
                  <c:v>214.3333427505988</c:v>
                </c:pt>
                <c:pt idx="124">
                  <c:v>223.56264356773789</c:v>
                </c:pt>
                <c:pt idx="125">
                  <c:v>225.83160457360032</c:v>
                </c:pt>
                <c:pt idx="126">
                  <c:v>217.92424795179781</c:v>
                </c:pt>
                <c:pt idx="127">
                  <c:v>214.68377517528546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2A5-455D-813D-9048D6BC349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Wages</c:v>
                </c:pt>
              </c:strCache>
            </c:strRef>
          </c:tx>
          <c:spPr>
            <a:ln w="38100" cap="rnd">
              <a:noFill/>
              <a:round/>
            </a:ln>
            <a:effectLst/>
          </c:spPr>
          <c:marker>
            <c:symbol val="none"/>
          </c:marker>
          <c:cat>
            <c:numRef>
              <c:f>Sheet1!$A$2:$A$129</c:f>
              <c:numCache>
                <c:formatCode>mmm\-yy</c:formatCode>
                <c:ptCount val="128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 formatCode="[$-409]mmm\-yy;@">
                  <c:v>42736</c:v>
                </c:pt>
                <c:pt idx="13" formatCode="[$-409]mmm\-yy;@">
                  <c:v>42767</c:v>
                </c:pt>
                <c:pt idx="14" formatCode="[$-409]mmm\-yy;@">
                  <c:v>42795</c:v>
                </c:pt>
                <c:pt idx="15" formatCode="[$-409]mmm\-yy;@">
                  <c:v>42826</c:v>
                </c:pt>
                <c:pt idx="16" formatCode="[$-409]mmm\-yy;@">
                  <c:v>42856</c:v>
                </c:pt>
                <c:pt idx="17" formatCode="[$-409]mmm\-yy;@">
                  <c:v>42887</c:v>
                </c:pt>
                <c:pt idx="18" formatCode="[$-409]mmm\-yy;@">
                  <c:v>42917</c:v>
                </c:pt>
                <c:pt idx="19" formatCode="[$-409]mmm\-yy;@">
                  <c:v>42948</c:v>
                </c:pt>
                <c:pt idx="20" formatCode="[$-409]mmm\-yy;@">
                  <c:v>42979</c:v>
                </c:pt>
                <c:pt idx="21" formatCode="[$-409]mmm\-yy;@">
                  <c:v>43009</c:v>
                </c:pt>
                <c:pt idx="22" formatCode="[$-409]mmm\-yy;@">
                  <c:v>43040</c:v>
                </c:pt>
                <c:pt idx="23" formatCode="[$-409]mmm\-yy;@">
                  <c:v>43070</c:v>
                </c:pt>
                <c:pt idx="24" formatCode="[$-409]mmm\-yy;@">
                  <c:v>43101</c:v>
                </c:pt>
                <c:pt idx="25" formatCode="[$-409]mmm\-yy;@">
                  <c:v>43132</c:v>
                </c:pt>
                <c:pt idx="26" formatCode="[$-409]mmm\-yy;@">
                  <c:v>43160</c:v>
                </c:pt>
                <c:pt idx="27" formatCode="[$-409]mmm\-yy;@">
                  <c:v>43191</c:v>
                </c:pt>
                <c:pt idx="28" formatCode="[$-409]mmm\-yy;@">
                  <c:v>43221</c:v>
                </c:pt>
                <c:pt idx="29" formatCode="[$-409]mmm\-yy;@">
                  <c:v>43252</c:v>
                </c:pt>
                <c:pt idx="30" formatCode="[$-409]mmm\-yy;@">
                  <c:v>43282</c:v>
                </c:pt>
                <c:pt idx="31" formatCode="[$-409]mmm\-yy;@">
                  <c:v>43313</c:v>
                </c:pt>
                <c:pt idx="32" formatCode="[$-409]mmm\-yy;@">
                  <c:v>43344</c:v>
                </c:pt>
                <c:pt idx="33" formatCode="[$-409]mmm\-yy;@">
                  <c:v>43374</c:v>
                </c:pt>
                <c:pt idx="34" formatCode="[$-409]mmm\-yy;@">
                  <c:v>43405</c:v>
                </c:pt>
                <c:pt idx="35" formatCode="[$-409]mmm\-yy;@">
                  <c:v>43435</c:v>
                </c:pt>
                <c:pt idx="36" formatCode="[$-409]mmm\-yy;@">
                  <c:v>43466</c:v>
                </c:pt>
                <c:pt idx="37" formatCode="[$-409]mmm\-yy;@">
                  <c:v>43497</c:v>
                </c:pt>
                <c:pt idx="38" formatCode="[$-409]mmm\-yy;@">
                  <c:v>43525</c:v>
                </c:pt>
                <c:pt idx="39" formatCode="[$-409]mmm\-yy;@">
                  <c:v>43556</c:v>
                </c:pt>
                <c:pt idx="40" formatCode="[$-409]mmm\-yy;@">
                  <c:v>43586</c:v>
                </c:pt>
                <c:pt idx="41" formatCode="[$-409]mmm\-yy;@">
                  <c:v>43617</c:v>
                </c:pt>
                <c:pt idx="42" formatCode="[$-409]mmm\-yy;@">
                  <c:v>43647</c:v>
                </c:pt>
                <c:pt idx="43" formatCode="[$-409]mmm\-yy;@">
                  <c:v>43678</c:v>
                </c:pt>
                <c:pt idx="44" formatCode="[$-409]mmm\-yy;@">
                  <c:v>43709</c:v>
                </c:pt>
                <c:pt idx="45" formatCode="[$-409]mmm\-yy;@">
                  <c:v>43739</c:v>
                </c:pt>
                <c:pt idx="46" formatCode="[$-409]mmm\-yy;@">
                  <c:v>43770</c:v>
                </c:pt>
                <c:pt idx="47" formatCode="[$-409]mmm\-yy;@">
                  <c:v>43800</c:v>
                </c:pt>
                <c:pt idx="48" formatCode="[$-409]mmm\-yy;@">
                  <c:v>43831</c:v>
                </c:pt>
                <c:pt idx="49" formatCode="[$-409]mmm\-yy;@">
                  <c:v>43862</c:v>
                </c:pt>
                <c:pt idx="50" formatCode="[$-409]mmm\-yy;@">
                  <c:v>43891</c:v>
                </c:pt>
                <c:pt idx="51" formatCode="[$-409]mmm\-yy;@">
                  <c:v>43922</c:v>
                </c:pt>
                <c:pt idx="52" formatCode="[$-409]mmm\-yy;@">
                  <c:v>43952</c:v>
                </c:pt>
                <c:pt idx="53" formatCode="[$-409]mmm\-yy;@">
                  <c:v>43983</c:v>
                </c:pt>
                <c:pt idx="54" formatCode="[$-409]mmm\-yy;@">
                  <c:v>44013</c:v>
                </c:pt>
                <c:pt idx="55" formatCode="[$-409]mmm\-yy;@">
                  <c:v>44044</c:v>
                </c:pt>
                <c:pt idx="56" formatCode="[$-409]mmm\-yy;@">
                  <c:v>44075</c:v>
                </c:pt>
                <c:pt idx="57" formatCode="[$-409]mmm\-yy;@">
                  <c:v>44105</c:v>
                </c:pt>
                <c:pt idx="58" formatCode="[$-409]mmm\-yy;@">
                  <c:v>44136</c:v>
                </c:pt>
                <c:pt idx="59" formatCode="[$-409]mmm\-yy;@">
                  <c:v>44166</c:v>
                </c:pt>
                <c:pt idx="60" formatCode="[$-409]mmm\-yy;@">
                  <c:v>44197</c:v>
                </c:pt>
                <c:pt idx="61" formatCode="[$-409]mmm\-yy;@">
                  <c:v>44228</c:v>
                </c:pt>
                <c:pt idx="62" formatCode="[$-409]mmm\-yy;@">
                  <c:v>44256</c:v>
                </c:pt>
                <c:pt idx="63" formatCode="[$-409]mmm\-yy;@">
                  <c:v>44287</c:v>
                </c:pt>
                <c:pt idx="64" formatCode="[$-409]mmm\-yy;@">
                  <c:v>44317</c:v>
                </c:pt>
                <c:pt idx="65" formatCode="[$-409]mmm\-yy;@">
                  <c:v>44348</c:v>
                </c:pt>
                <c:pt idx="66" formatCode="[$-409]mmm\-yy;@">
                  <c:v>44378</c:v>
                </c:pt>
                <c:pt idx="67" formatCode="[$-409]mmm\-yy;@">
                  <c:v>44409</c:v>
                </c:pt>
                <c:pt idx="68" formatCode="[$-409]mmm\-yy;@">
                  <c:v>44440</c:v>
                </c:pt>
                <c:pt idx="69" formatCode="[$-409]mmm\-yy;@">
                  <c:v>44470</c:v>
                </c:pt>
                <c:pt idx="70" formatCode="[$-409]mmm\-yy;@">
                  <c:v>44501</c:v>
                </c:pt>
                <c:pt idx="71" formatCode="[$-409]mmm\-yy;@">
                  <c:v>44531</c:v>
                </c:pt>
                <c:pt idx="72" formatCode="[$-409]mmm\-yy;@">
                  <c:v>44562</c:v>
                </c:pt>
                <c:pt idx="73" formatCode="[$-409]mmm\-yy;@">
                  <c:v>44593</c:v>
                </c:pt>
                <c:pt idx="74" formatCode="[$-409]mmm\-yy;@">
                  <c:v>44621</c:v>
                </c:pt>
                <c:pt idx="75" formatCode="[$-409]mmm\-yy;@">
                  <c:v>44652</c:v>
                </c:pt>
                <c:pt idx="76" formatCode="[$-409]mmm\-yy;@">
                  <c:v>44682</c:v>
                </c:pt>
                <c:pt idx="77" formatCode="[$-409]mmm\-yy;@">
                  <c:v>44713</c:v>
                </c:pt>
                <c:pt idx="78" formatCode="[$-409]mmm\-yy;@">
                  <c:v>44743</c:v>
                </c:pt>
                <c:pt idx="79" formatCode="[$-409]mmm\-yy;@">
                  <c:v>44774</c:v>
                </c:pt>
                <c:pt idx="80" formatCode="[$-409]mmm\-yy;@">
                  <c:v>44805</c:v>
                </c:pt>
                <c:pt idx="81" formatCode="[$-409]mmm\-yy;@">
                  <c:v>44835</c:v>
                </c:pt>
                <c:pt idx="82" formatCode="[$-409]mmm\-yy;@">
                  <c:v>44866</c:v>
                </c:pt>
                <c:pt idx="83" formatCode="[$-409]mmm\-yy;@">
                  <c:v>44896</c:v>
                </c:pt>
                <c:pt idx="84" formatCode="[$-409]mmm\-yy;@">
                  <c:v>44927</c:v>
                </c:pt>
                <c:pt idx="85" formatCode="[$-409]mmm\-yy;@">
                  <c:v>44958</c:v>
                </c:pt>
                <c:pt idx="86" formatCode="[$-409]mmm\-yy;@">
                  <c:v>44986</c:v>
                </c:pt>
                <c:pt idx="87" formatCode="[$-409]mmm\-yy;@">
                  <c:v>45017</c:v>
                </c:pt>
                <c:pt idx="88" formatCode="[$-409]mmm\-yy;@">
                  <c:v>45047</c:v>
                </c:pt>
                <c:pt idx="89" formatCode="[$-409]mmm\-yy;@">
                  <c:v>45078</c:v>
                </c:pt>
                <c:pt idx="90" formatCode="[$-409]mmm\-yy;@">
                  <c:v>45108</c:v>
                </c:pt>
                <c:pt idx="91" formatCode="[$-409]mmm\-yy;@">
                  <c:v>45139</c:v>
                </c:pt>
                <c:pt idx="92" formatCode="[$-409]mmm\-yy;@">
                  <c:v>45170</c:v>
                </c:pt>
                <c:pt idx="93" formatCode="[$-409]mmm\-yy;@">
                  <c:v>45200</c:v>
                </c:pt>
                <c:pt idx="94" formatCode="[$-409]mmm\-yy;@">
                  <c:v>45231</c:v>
                </c:pt>
                <c:pt idx="95" formatCode="[$-409]mmm\-yy;@">
                  <c:v>45261</c:v>
                </c:pt>
                <c:pt idx="96" formatCode="[$-409]mmm\-yy;@">
                  <c:v>45292</c:v>
                </c:pt>
                <c:pt idx="97" formatCode="[$-409]mmm\-yy;@">
                  <c:v>45323</c:v>
                </c:pt>
                <c:pt idx="98">
                  <c:v>45352</c:v>
                </c:pt>
                <c:pt idx="99">
                  <c:v>45383</c:v>
                </c:pt>
                <c:pt idx="100">
                  <c:v>45413</c:v>
                </c:pt>
                <c:pt idx="101">
                  <c:v>45444</c:v>
                </c:pt>
                <c:pt idx="102">
                  <c:v>45474</c:v>
                </c:pt>
                <c:pt idx="103">
                  <c:v>45505</c:v>
                </c:pt>
                <c:pt idx="104">
                  <c:v>45536</c:v>
                </c:pt>
                <c:pt idx="105">
                  <c:v>45566</c:v>
                </c:pt>
                <c:pt idx="106">
                  <c:v>45597</c:v>
                </c:pt>
                <c:pt idx="107">
                  <c:v>45627</c:v>
                </c:pt>
                <c:pt idx="108">
                  <c:v>45658</c:v>
                </c:pt>
                <c:pt idx="109">
                  <c:v>45689</c:v>
                </c:pt>
                <c:pt idx="110">
                  <c:v>45717</c:v>
                </c:pt>
                <c:pt idx="111">
                  <c:v>45748</c:v>
                </c:pt>
                <c:pt idx="112">
                  <c:v>45778</c:v>
                </c:pt>
                <c:pt idx="113">
                  <c:v>45809</c:v>
                </c:pt>
                <c:pt idx="114">
                  <c:v>45839</c:v>
                </c:pt>
                <c:pt idx="115">
                  <c:v>45870</c:v>
                </c:pt>
                <c:pt idx="116">
                  <c:v>45901</c:v>
                </c:pt>
                <c:pt idx="117">
                  <c:v>45931</c:v>
                </c:pt>
                <c:pt idx="118">
                  <c:v>45962</c:v>
                </c:pt>
                <c:pt idx="119">
                  <c:v>45992</c:v>
                </c:pt>
                <c:pt idx="120">
                  <c:v>46023</c:v>
                </c:pt>
                <c:pt idx="121">
                  <c:v>46054</c:v>
                </c:pt>
                <c:pt idx="122">
                  <c:v>46082</c:v>
                </c:pt>
                <c:pt idx="123">
                  <c:v>46113</c:v>
                </c:pt>
                <c:pt idx="124">
                  <c:v>46143</c:v>
                </c:pt>
                <c:pt idx="125">
                  <c:v>46174</c:v>
                </c:pt>
                <c:pt idx="126">
                  <c:v>46204</c:v>
                </c:pt>
                <c:pt idx="127">
                  <c:v>46235</c:v>
                </c:pt>
              </c:numCache>
            </c:numRef>
          </c:cat>
          <c:val>
            <c:numRef>
              <c:f>Sheet1!$D$2:$D$129</c:f>
              <c:numCache>
                <c:formatCode>General</c:formatCode>
                <c:ptCount val="128"/>
                <c:pt idx="0">
                  <c:v>100</c:v>
                </c:pt>
                <c:pt idx="1">
                  <c:v>99.921568627450981</c:v>
                </c:pt>
                <c:pt idx="2">
                  <c:v>99.960784313725483</c:v>
                </c:pt>
                <c:pt idx="3">
                  <c:v>100.35294117647058</c:v>
                </c:pt>
                <c:pt idx="4">
                  <c:v>100.66666666666669</c:v>
                </c:pt>
                <c:pt idx="5">
                  <c:v>99.647058823529406</c:v>
                </c:pt>
                <c:pt idx="6">
                  <c:v>100.07843137254902</c:v>
                </c:pt>
                <c:pt idx="7">
                  <c:v>100</c:v>
                </c:pt>
                <c:pt idx="8">
                  <c:v>100.90196078431373</c:v>
                </c:pt>
                <c:pt idx="9">
                  <c:v>102.0392156862745</c:v>
                </c:pt>
                <c:pt idx="10">
                  <c:v>101.33333333333334</c:v>
                </c:pt>
                <c:pt idx="11">
                  <c:v>101.45098039215688</c:v>
                </c:pt>
                <c:pt idx="12">
                  <c:v>103.17647058823529</c:v>
                </c:pt>
                <c:pt idx="13">
                  <c:v>102.62745098039217</c:v>
                </c:pt>
                <c:pt idx="14">
                  <c:v>102.50980392156863</c:v>
                </c:pt>
                <c:pt idx="15">
                  <c:v>103.6078431372549</c:v>
                </c:pt>
                <c:pt idx="16">
                  <c:v>102.47058823529412</c:v>
                </c:pt>
                <c:pt idx="17">
                  <c:v>102.07843137254902</c:v>
                </c:pt>
                <c:pt idx="18">
                  <c:v>103.33333333333334</c:v>
                </c:pt>
                <c:pt idx="19">
                  <c:v>102.62745098039217</c:v>
                </c:pt>
                <c:pt idx="20">
                  <c:v>103.76470588235294</c:v>
                </c:pt>
                <c:pt idx="21">
                  <c:v>104.3921568627451</c:v>
                </c:pt>
                <c:pt idx="22">
                  <c:v>103.80392156862746</c:v>
                </c:pt>
                <c:pt idx="23">
                  <c:v>104.23529411764704</c:v>
                </c:pt>
                <c:pt idx="24">
                  <c:v>105.33333333333333</c:v>
                </c:pt>
                <c:pt idx="25">
                  <c:v>105.25490196078431</c:v>
                </c:pt>
                <c:pt idx="26">
                  <c:v>105.37254901960785</c:v>
                </c:pt>
                <c:pt idx="27">
                  <c:v>106.50980392156863</c:v>
                </c:pt>
                <c:pt idx="28">
                  <c:v>105.49019607843138</c:v>
                </c:pt>
                <c:pt idx="29">
                  <c:v>105.05882352941175</c:v>
                </c:pt>
                <c:pt idx="30">
                  <c:v>106.27450980392157</c:v>
                </c:pt>
                <c:pt idx="31">
                  <c:v>105.88235294117648</c:v>
                </c:pt>
                <c:pt idx="32">
                  <c:v>107.64705882352941</c:v>
                </c:pt>
                <c:pt idx="33">
                  <c:v>107.09803921568628</c:v>
                </c:pt>
                <c:pt idx="34">
                  <c:v>107.25490196078431</c:v>
                </c:pt>
                <c:pt idx="35">
                  <c:v>108.58823529411765</c:v>
                </c:pt>
                <c:pt idx="36">
                  <c:v>108.70588235294116</c:v>
                </c:pt>
                <c:pt idx="37">
                  <c:v>108.98039215686275</c:v>
                </c:pt>
                <c:pt idx="38">
                  <c:v>108.98039215686275</c:v>
                </c:pt>
                <c:pt idx="39">
                  <c:v>109.25490196078431</c:v>
                </c:pt>
                <c:pt idx="40">
                  <c:v>108.94117647058823</c:v>
                </c:pt>
                <c:pt idx="41">
                  <c:v>109.41176470588235</c:v>
                </c:pt>
                <c:pt idx="42">
                  <c:v>109.25490196078431</c:v>
                </c:pt>
                <c:pt idx="43">
                  <c:v>109.56862745098039</c:v>
                </c:pt>
                <c:pt idx="44">
                  <c:v>110.98039215686275</c:v>
                </c:pt>
                <c:pt idx="45">
                  <c:v>110.54901960784314</c:v>
                </c:pt>
                <c:pt idx="46">
                  <c:v>110.82352941176472</c:v>
                </c:pt>
                <c:pt idx="47">
                  <c:v>111.80392156862746</c:v>
                </c:pt>
                <c:pt idx="48">
                  <c:v>111.99999999999999</c:v>
                </c:pt>
                <c:pt idx="49">
                  <c:v>112.98039215686273</c:v>
                </c:pt>
                <c:pt idx="50">
                  <c:v>113.37254901960785</c:v>
                </c:pt>
                <c:pt idx="51">
                  <c:v>118.11764705882352</c:v>
                </c:pt>
                <c:pt idx="52">
                  <c:v>116.23529411764706</c:v>
                </c:pt>
                <c:pt idx="53">
                  <c:v>114.15686274509804</c:v>
                </c:pt>
                <c:pt idx="54">
                  <c:v>114.58823529411764</c:v>
                </c:pt>
                <c:pt idx="55">
                  <c:v>115.72549019607843</c:v>
                </c:pt>
                <c:pt idx="56">
                  <c:v>115.52941176470588</c:v>
                </c:pt>
                <c:pt idx="57">
                  <c:v>115.56862745098037</c:v>
                </c:pt>
                <c:pt idx="58">
                  <c:v>116.70588235294119</c:v>
                </c:pt>
                <c:pt idx="59">
                  <c:v>117.01960784313725</c:v>
                </c:pt>
                <c:pt idx="60">
                  <c:v>117.88235294117646</c:v>
                </c:pt>
                <c:pt idx="61">
                  <c:v>118.15686274509804</c:v>
                </c:pt>
                <c:pt idx="62">
                  <c:v>117.76470588235296</c:v>
                </c:pt>
                <c:pt idx="63">
                  <c:v>118.8627450980392</c:v>
                </c:pt>
                <c:pt idx="64">
                  <c:v>119.68627450980391</c:v>
                </c:pt>
                <c:pt idx="65">
                  <c:v>118.74509803921569</c:v>
                </c:pt>
                <c:pt idx="66">
                  <c:v>119.56862745098039</c:v>
                </c:pt>
                <c:pt idx="67">
                  <c:v>120.82352941176471</c:v>
                </c:pt>
                <c:pt idx="68">
                  <c:v>121.17647058823529</c:v>
                </c:pt>
                <c:pt idx="69">
                  <c:v>121.88235294117646</c:v>
                </c:pt>
                <c:pt idx="70">
                  <c:v>122.07843137254901</c:v>
                </c:pt>
                <c:pt idx="71">
                  <c:v>122.82352941176471</c:v>
                </c:pt>
                <c:pt idx="72">
                  <c:v>125.33333333333334</c:v>
                </c:pt>
                <c:pt idx="73">
                  <c:v>124.35294117647059</c:v>
                </c:pt>
                <c:pt idx="74">
                  <c:v>124.70588235294117</c:v>
                </c:pt>
                <c:pt idx="75">
                  <c:v>125.68627450980392</c:v>
                </c:pt>
                <c:pt idx="76">
                  <c:v>126.35294117647058</c:v>
                </c:pt>
                <c:pt idx="77">
                  <c:v>125.21568627450981</c:v>
                </c:pt>
                <c:pt idx="78">
                  <c:v>126.27450980392159</c:v>
                </c:pt>
                <c:pt idx="79">
                  <c:v>126.47058823529412</c:v>
                </c:pt>
                <c:pt idx="80">
                  <c:v>127.45098039215685</c:v>
                </c:pt>
                <c:pt idx="81">
                  <c:v>128.9019607843137</c:v>
                </c:pt>
                <c:pt idx="82">
                  <c:v>128.27450980392157</c:v>
                </c:pt>
                <c:pt idx="83">
                  <c:v>128.8627450980392</c:v>
                </c:pt>
                <c:pt idx="84">
                  <c:v>130.98039215686273</c:v>
                </c:pt>
                <c:pt idx="85">
                  <c:v>130.19607843137254</c:v>
                </c:pt>
                <c:pt idx="86">
                  <c:v>130.43137254901958</c:v>
                </c:pt>
                <c:pt idx="87">
                  <c:v>132.39215686274508</c:v>
                </c:pt>
                <c:pt idx="88">
                  <c:v>131.1764705882353</c:v>
                </c:pt>
                <c:pt idx="89">
                  <c:v>131.05882352941177</c:v>
                </c:pt>
                <c:pt idx="90">
                  <c:v>133.01960784313727</c:v>
                </c:pt>
                <c:pt idx="91">
                  <c:v>132.19607843137254</c:v>
                </c:pt>
                <c:pt idx="92">
                  <c:v>133.09803921568627</c:v>
                </c:pt>
                <c:pt idx="93">
                  <c:v>134.27450980392157</c:v>
                </c:pt>
                <c:pt idx="94">
                  <c:v>133.52941176470588</c:v>
                </c:pt>
                <c:pt idx="95">
                  <c:v>134.23529411764704</c:v>
                </c:pt>
                <c:pt idx="96">
                  <c:v>135.84313725490196</c:v>
                </c:pt>
                <c:pt idx="97">
                  <c:v>135.56862745098039</c:v>
                </c:pt>
                <c:pt idx="98">
                  <c:v>135.88235294117646</c:v>
                </c:pt>
                <c:pt idx="99">
                  <c:v>136.70588235294116</c:v>
                </c:pt>
                <c:pt idx="100">
                  <c:v>136.50980392156865</c:v>
                </c:pt>
                <c:pt idx="101">
                  <c:v>137.21568627450981</c:v>
                </c:pt>
                <c:pt idx="102">
                  <c:v>136.98039215686276</c:v>
                </c:pt>
                <c:pt idx="103">
                  <c:v>137.33333333333334</c:v>
                </c:pt>
                <c:pt idx="104">
                  <c:v>139.05882352941177</c:v>
                </c:pt>
                <c:pt idx="105">
                  <c:v>138.8627450980392</c:v>
                </c:pt>
                <c:pt idx="106">
                  <c:v>139.13725490196077</c:v>
                </c:pt>
                <c:pt idx="107">
                  <c:v>140.47058823529412</c:v>
                </c:pt>
                <c:pt idx="108">
                  <c:v>141.1764705882353</c:v>
                </c:pt>
                <c:pt idx="109">
                  <c:v>141.9607843137255</c:v>
                </c:pt>
                <c:pt idx="110">
                  <c:v>142.27450980392157</c:v>
                </c:pt>
                <c:pt idx="111">
                  <c:v>142.07843137254901</c:v>
                </c:pt>
                <c:pt idx="112">
                  <c:v>141.9607843137255</c:v>
                </c:pt>
                <c:pt idx="113">
                  <c:v>142.47058823529412</c:v>
                </c:pt>
                <c:pt idx="114">
                  <c:v>142.39215686274511</c:v>
                </c:pt>
                <c:pt idx="115">
                  <c:v>142.78431372549019</c:v>
                </c:pt>
                <c:pt idx="116">
                  <c:v>143.60784313725489</c:v>
                </c:pt>
                <c:pt idx="117">
                  <c:v>144.23529411764707</c:v>
                </c:pt>
                <c:pt idx="118">
                  <c:v>145.52941176470588</c:v>
                </c:pt>
                <c:pt idx="119">
                  <c:v>144.8627450980392</c:v>
                </c:pt>
                <c:pt idx="120">
                  <c:v>146.35294117647061</c:v>
                </c:pt>
                <c:pt idx="121">
                  <c:v>147.25490196078431</c:v>
                </c:pt>
                <c:pt idx="122">
                  <c:v>147.1764705882353</c:v>
                </c:pt>
                <c:pt idx="123">
                  <c:v>147.01960784313727</c:v>
                </c:pt>
                <c:pt idx="124">
                  <c:v>146.78431372549019</c:v>
                </c:pt>
                <c:pt idx="125">
                  <c:v>146.31372549019608</c:v>
                </c:pt>
                <c:pt idx="126">
                  <c:v>146.86274509803923</c:v>
                </c:pt>
                <c:pt idx="127">
                  <c:v>148.15686274509804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2A5-455D-813D-9048D6BC34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43977008"/>
        <c:axId val="1143970768"/>
      </c:lineChart>
      <c:dateAx>
        <c:axId val="1143977008"/>
        <c:scaling>
          <c:orientation val="minMax"/>
        </c:scaling>
        <c:delete val="0"/>
        <c:axPos val="b"/>
        <c:numFmt formatCode="yyyy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3970768"/>
        <c:crosses val="autoZero"/>
        <c:auto val="1"/>
        <c:lblOffset val="100"/>
        <c:baseTimeUnit val="months"/>
        <c:majorUnit val="12"/>
        <c:majorTimeUnit val="months"/>
      </c:dateAx>
      <c:valAx>
        <c:axId val="1143970768"/>
        <c:scaling>
          <c:orientation val="minMax"/>
          <c:max val="250"/>
          <c:min val="9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3977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1"/>
        <c:delete val="1"/>
      </c:legendEntry>
      <c:legendEntry>
        <c:idx val="2"/>
        <c:delete val="1"/>
      </c:legendEntry>
      <c:layout>
        <c:manualLayout>
          <c:xMode val="edge"/>
          <c:yMode val="edge"/>
          <c:x val="0.3046269103925151"/>
          <c:y val="7.8941964908445128E-2"/>
          <c:w val="0.52007312897361169"/>
          <c:h val="6.583425902627330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accent5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solidFill>
            <a:schemeClr val="accent5"/>
          </a:solidFill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1920" b="1" i="0" u="none" strike="noStrike" kern="1200" spc="0" baseline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pPr>
            <a:r>
              <a:rPr lang="en-US" sz="1800" b="0" dirty="0"/>
              <a:t>D.C. Metro Housing Affordability</a:t>
            </a:r>
            <a:br>
              <a:rPr lang="en-US" sz="1800" b="0" dirty="0"/>
            </a:br>
            <a:r>
              <a:rPr lang="en-US" sz="1400" b="0" dirty="0"/>
              <a:t>Index (Jan 2016=100)</a:t>
            </a:r>
            <a:endParaRPr lang="en-US" sz="1800" b="0" dirty="0"/>
          </a:p>
        </c:rich>
      </c:tx>
      <c:layout>
        <c:manualLayout>
          <c:xMode val="edge"/>
          <c:yMode val="edge"/>
          <c:x val="0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1920" b="1" i="0" u="none" strike="noStrike" kern="1200" spc="0" baseline="0">
              <a:solidFill>
                <a:schemeClr val="accent5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899877873906535E-2"/>
          <c:y val="0.16292186293068225"/>
          <c:w val="0.93813760423834547"/>
          <c:h val="0.6799631803926430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Home Prices</c:v>
                </c:pt>
              </c:strCache>
            </c:strRef>
          </c:tx>
          <c:spPr>
            <a:ln w="38100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Sheet1!$A$2:$A$129</c:f>
              <c:numCache>
                <c:formatCode>mmm\-yy</c:formatCode>
                <c:ptCount val="128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 formatCode="[$-409]mmm\-yy;@">
                  <c:v>42736</c:v>
                </c:pt>
                <c:pt idx="13" formatCode="[$-409]mmm\-yy;@">
                  <c:v>42767</c:v>
                </c:pt>
                <c:pt idx="14" formatCode="[$-409]mmm\-yy;@">
                  <c:v>42795</c:v>
                </c:pt>
                <c:pt idx="15" formatCode="[$-409]mmm\-yy;@">
                  <c:v>42826</c:v>
                </c:pt>
                <c:pt idx="16" formatCode="[$-409]mmm\-yy;@">
                  <c:v>42856</c:v>
                </c:pt>
                <c:pt idx="17" formatCode="[$-409]mmm\-yy;@">
                  <c:v>42887</c:v>
                </c:pt>
                <c:pt idx="18" formatCode="[$-409]mmm\-yy;@">
                  <c:v>42917</c:v>
                </c:pt>
                <c:pt idx="19" formatCode="[$-409]mmm\-yy;@">
                  <c:v>42948</c:v>
                </c:pt>
                <c:pt idx="20" formatCode="[$-409]mmm\-yy;@">
                  <c:v>42979</c:v>
                </c:pt>
                <c:pt idx="21" formatCode="[$-409]mmm\-yy;@">
                  <c:v>43009</c:v>
                </c:pt>
                <c:pt idx="22" formatCode="[$-409]mmm\-yy;@">
                  <c:v>43040</c:v>
                </c:pt>
                <c:pt idx="23" formatCode="[$-409]mmm\-yy;@">
                  <c:v>43070</c:v>
                </c:pt>
                <c:pt idx="24" formatCode="[$-409]mmm\-yy;@">
                  <c:v>43101</c:v>
                </c:pt>
                <c:pt idx="25" formatCode="[$-409]mmm\-yy;@">
                  <c:v>43132</c:v>
                </c:pt>
                <c:pt idx="26" formatCode="[$-409]mmm\-yy;@">
                  <c:v>43160</c:v>
                </c:pt>
                <c:pt idx="27" formatCode="[$-409]mmm\-yy;@">
                  <c:v>43191</c:v>
                </c:pt>
                <c:pt idx="28" formatCode="[$-409]mmm\-yy;@">
                  <c:v>43221</c:v>
                </c:pt>
                <c:pt idx="29" formatCode="[$-409]mmm\-yy;@">
                  <c:v>43252</c:v>
                </c:pt>
                <c:pt idx="30" formatCode="[$-409]mmm\-yy;@">
                  <c:v>43282</c:v>
                </c:pt>
                <c:pt idx="31" formatCode="[$-409]mmm\-yy;@">
                  <c:v>43313</c:v>
                </c:pt>
                <c:pt idx="32" formatCode="[$-409]mmm\-yy;@">
                  <c:v>43344</c:v>
                </c:pt>
                <c:pt idx="33" formatCode="[$-409]mmm\-yy;@">
                  <c:v>43374</c:v>
                </c:pt>
                <c:pt idx="34" formatCode="[$-409]mmm\-yy;@">
                  <c:v>43405</c:v>
                </c:pt>
                <c:pt idx="35" formatCode="[$-409]mmm\-yy;@">
                  <c:v>43435</c:v>
                </c:pt>
                <c:pt idx="36" formatCode="[$-409]mmm\-yy;@">
                  <c:v>43466</c:v>
                </c:pt>
                <c:pt idx="37" formatCode="[$-409]mmm\-yy;@">
                  <c:v>43497</c:v>
                </c:pt>
                <c:pt idx="38" formatCode="[$-409]mmm\-yy;@">
                  <c:v>43525</c:v>
                </c:pt>
                <c:pt idx="39" formatCode="[$-409]mmm\-yy;@">
                  <c:v>43556</c:v>
                </c:pt>
                <c:pt idx="40" formatCode="[$-409]mmm\-yy;@">
                  <c:v>43586</c:v>
                </c:pt>
                <c:pt idx="41" formatCode="[$-409]mmm\-yy;@">
                  <c:v>43617</c:v>
                </c:pt>
                <c:pt idx="42" formatCode="[$-409]mmm\-yy;@">
                  <c:v>43647</c:v>
                </c:pt>
                <c:pt idx="43" formatCode="[$-409]mmm\-yy;@">
                  <c:v>43678</c:v>
                </c:pt>
                <c:pt idx="44" formatCode="[$-409]mmm\-yy;@">
                  <c:v>43709</c:v>
                </c:pt>
                <c:pt idx="45" formatCode="[$-409]mmm\-yy;@">
                  <c:v>43739</c:v>
                </c:pt>
                <c:pt idx="46" formatCode="[$-409]mmm\-yy;@">
                  <c:v>43770</c:v>
                </c:pt>
                <c:pt idx="47" formatCode="[$-409]mmm\-yy;@">
                  <c:v>43800</c:v>
                </c:pt>
                <c:pt idx="48" formatCode="[$-409]mmm\-yy;@">
                  <c:v>43831</c:v>
                </c:pt>
                <c:pt idx="49" formatCode="[$-409]mmm\-yy;@">
                  <c:v>43862</c:v>
                </c:pt>
                <c:pt idx="50" formatCode="[$-409]mmm\-yy;@">
                  <c:v>43891</c:v>
                </c:pt>
                <c:pt idx="51" formatCode="[$-409]mmm\-yy;@">
                  <c:v>43922</c:v>
                </c:pt>
                <c:pt idx="52" formatCode="[$-409]mmm\-yy;@">
                  <c:v>43952</c:v>
                </c:pt>
                <c:pt idx="53" formatCode="[$-409]mmm\-yy;@">
                  <c:v>43983</c:v>
                </c:pt>
                <c:pt idx="54" formatCode="[$-409]mmm\-yy;@">
                  <c:v>44013</c:v>
                </c:pt>
                <c:pt idx="55" formatCode="[$-409]mmm\-yy;@">
                  <c:v>44044</c:v>
                </c:pt>
                <c:pt idx="56" formatCode="[$-409]mmm\-yy;@">
                  <c:v>44075</c:v>
                </c:pt>
                <c:pt idx="57" formatCode="[$-409]mmm\-yy;@">
                  <c:v>44105</c:v>
                </c:pt>
                <c:pt idx="58" formatCode="[$-409]mmm\-yy;@">
                  <c:v>44136</c:v>
                </c:pt>
                <c:pt idx="59" formatCode="[$-409]mmm\-yy;@">
                  <c:v>44166</c:v>
                </c:pt>
                <c:pt idx="60" formatCode="[$-409]mmm\-yy;@">
                  <c:v>44197</c:v>
                </c:pt>
                <c:pt idx="61" formatCode="[$-409]mmm\-yy;@">
                  <c:v>44228</c:v>
                </c:pt>
                <c:pt idx="62" formatCode="[$-409]mmm\-yy;@">
                  <c:v>44256</c:v>
                </c:pt>
                <c:pt idx="63" formatCode="[$-409]mmm\-yy;@">
                  <c:v>44287</c:v>
                </c:pt>
                <c:pt idx="64" formatCode="[$-409]mmm\-yy;@">
                  <c:v>44317</c:v>
                </c:pt>
                <c:pt idx="65" formatCode="[$-409]mmm\-yy;@">
                  <c:v>44348</c:v>
                </c:pt>
                <c:pt idx="66" formatCode="[$-409]mmm\-yy;@">
                  <c:v>44378</c:v>
                </c:pt>
                <c:pt idx="67" formatCode="[$-409]mmm\-yy;@">
                  <c:v>44409</c:v>
                </c:pt>
                <c:pt idx="68" formatCode="[$-409]mmm\-yy;@">
                  <c:v>44440</c:v>
                </c:pt>
                <c:pt idx="69" formatCode="[$-409]mmm\-yy;@">
                  <c:v>44470</c:v>
                </c:pt>
                <c:pt idx="70" formatCode="[$-409]mmm\-yy;@">
                  <c:v>44501</c:v>
                </c:pt>
                <c:pt idx="71" formatCode="[$-409]mmm\-yy;@">
                  <c:v>44531</c:v>
                </c:pt>
                <c:pt idx="72" formatCode="[$-409]mmm\-yy;@">
                  <c:v>44562</c:v>
                </c:pt>
                <c:pt idx="73" formatCode="[$-409]mmm\-yy;@">
                  <c:v>44593</c:v>
                </c:pt>
                <c:pt idx="74" formatCode="[$-409]mmm\-yy;@">
                  <c:v>44621</c:v>
                </c:pt>
                <c:pt idx="75" formatCode="[$-409]mmm\-yy;@">
                  <c:v>44652</c:v>
                </c:pt>
                <c:pt idx="76" formatCode="[$-409]mmm\-yy;@">
                  <c:v>44682</c:v>
                </c:pt>
                <c:pt idx="77" formatCode="[$-409]mmm\-yy;@">
                  <c:v>44713</c:v>
                </c:pt>
                <c:pt idx="78" formatCode="[$-409]mmm\-yy;@">
                  <c:v>44743</c:v>
                </c:pt>
                <c:pt idx="79" formatCode="[$-409]mmm\-yy;@">
                  <c:v>44774</c:v>
                </c:pt>
                <c:pt idx="80" formatCode="[$-409]mmm\-yy;@">
                  <c:v>44805</c:v>
                </c:pt>
                <c:pt idx="81" formatCode="[$-409]mmm\-yy;@">
                  <c:v>44835</c:v>
                </c:pt>
                <c:pt idx="82" formatCode="[$-409]mmm\-yy;@">
                  <c:v>44866</c:v>
                </c:pt>
                <c:pt idx="83" formatCode="[$-409]mmm\-yy;@">
                  <c:v>44896</c:v>
                </c:pt>
                <c:pt idx="84" formatCode="[$-409]mmm\-yy;@">
                  <c:v>44927</c:v>
                </c:pt>
                <c:pt idx="85" formatCode="[$-409]mmm\-yy;@">
                  <c:v>44958</c:v>
                </c:pt>
                <c:pt idx="86" formatCode="[$-409]mmm\-yy;@">
                  <c:v>44986</c:v>
                </c:pt>
                <c:pt idx="87" formatCode="[$-409]mmm\-yy;@">
                  <c:v>45017</c:v>
                </c:pt>
                <c:pt idx="88" formatCode="[$-409]mmm\-yy;@">
                  <c:v>45047</c:v>
                </c:pt>
                <c:pt idx="89" formatCode="[$-409]mmm\-yy;@">
                  <c:v>45078</c:v>
                </c:pt>
                <c:pt idx="90" formatCode="[$-409]mmm\-yy;@">
                  <c:v>45108</c:v>
                </c:pt>
                <c:pt idx="91" formatCode="[$-409]mmm\-yy;@">
                  <c:v>45139</c:v>
                </c:pt>
                <c:pt idx="92" formatCode="[$-409]mmm\-yy;@">
                  <c:v>45170</c:v>
                </c:pt>
                <c:pt idx="93" formatCode="[$-409]mmm\-yy;@">
                  <c:v>45200</c:v>
                </c:pt>
                <c:pt idx="94" formatCode="[$-409]mmm\-yy;@">
                  <c:v>45231</c:v>
                </c:pt>
                <c:pt idx="95" formatCode="[$-409]mmm\-yy;@">
                  <c:v>45261</c:v>
                </c:pt>
                <c:pt idx="96" formatCode="[$-409]mmm\-yy;@">
                  <c:v>45292</c:v>
                </c:pt>
                <c:pt idx="97" formatCode="[$-409]mmm\-yy;@">
                  <c:v>45323</c:v>
                </c:pt>
                <c:pt idx="98">
                  <c:v>45352</c:v>
                </c:pt>
                <c:pt idx="99">
                  <c:v>45383</c:v>
                </c:pt>
                <c:pt idx="100">
                  <c:v>45413</c:v>
                </c:pt>
                <c:pt idx="101">
                  <c:v>45444</c:v>
                </c:pt>
                <c:pt idx="102">
                  <c:v>45474</c:v>
                </c:pt>
                <c:pt idx="103">
                  <c:v>45505</c:v>
                </c:pt>
                <c:pt idx="104">
                  <c:v>45536</c:v>
                </c:pt>
                <c:pt idx="105">
                  <c:v>45566</c:v>
                </c:pt>
                <c:pt idx="106">
                  <c:v>45597</c:v>
                </c:pt>
                <c:pt idx="107">
                  <c:v>45627</c:v>
                </c:pt>
                <c:pt idx="108">
                  <c:v>45658</c:v>
                </c:pt>
                <c:pt idx="109">
                  <c:v>45689</c:v>
                </c:pt>
                <c:pt idx="110">
                  <c:v>45717</c:v>
                </c:pt>
                <c:pt idx="111">
                  <c:v>45748</c:v>
                </c:pt>
                <c:pt idx="112">
                  <c:v>45778</c:v>
                </c:pt>
                <c:pt idx="113">
                  <c:v>45809</c:v>
                </c:pt>
                <c:pt idx="114">
                  <c:v>45839</c:v>
                </c:pt>
                <c:pt idx="115">
                  <c:v>45870</c:v>
                </c:pt>
                <c:pt idx="116">
                  <c:v>45901</c:v>
                </c:pt>
                <c:pt idx="117">
                  <c:v>45931</c:v>
                </c:pt>
                <c:pt idx="118">
                  <c:v>45962</c:v>
                </c:pt>
                <c:pt idx="119">
                  <c:v>45992</c:v>
                </c:pt>
                <c:pt idx="120">
                  <c:v>46023</c:v>
                </c:pt>
                <c:pt idx="121">
                  <c:v>46054</c:v>
                </c:pt>
                <c:pt idx="122">
                  <c:v>46082</c:v>
                </c:pt>
                <c:pt idx="123">
                  <c:v>46113</c:v>
                </c:pt>
                <c:pt idx="124">
                  <c:v>46143</c:v>
                </c:pt>
                <c:pt idx="125">
                  <c:v>46174</c:v>
                </c:pt>
                <c:pt idx="126">
                  <c:v>46204</c:v>
                </c:pt>
                <c:pt idx="127">
                  <c:v>46235</c:v>
                </c:pt>
              </c:numCache>
            </c:numRef>
          </c:cat>
          <c:val>
            <c:numRef>
              <c:f>Sheet1!$B$2:$B$129</c:f>
              <c:numCache>
                <c:formatCode>General</c:formatCode>
                <c:ptCount val="128"/>
                <c:pt idx="0">
                  <c:v>100</c:v>
                </c:pt>
                <c:pt idx="1">
                  <c:v>100.26737967914438</c:v>
                </c:pt>
                <c:pt idx="2">
                  <c:v>104.81283422459893</c:v>
                </c:pt>
                <c:pt idx="3">
                  <c:v>109.35828877005346</c:v>
                </c:pt>
                <c:pt idx="4">
                  <c:v>112.29946524064172</c:v>
                </c:pt>
                <c:pt idx="5">
                  <c:v>116.28342245989305</c:v>
                </c:pt>
                <c:pt idx="6">
                  <c:v>113.63636363636364</c:v>
                </c:pt>
                <c:pt idx="7">
                  <c:v>110.96256684491979</c:v>
                </c:pt>
                <c:pt idx="8">
                  <c:v>105.14705882352942</c:v>
                </c:pt>
                <c:pt idx="9">
                  <c:v>106.41711229946524</c:v>
                </c:pt>
                <c:pt idx="10">
                  <c:v>106.95187165775401</c:v>
                </c:pt>
                <c:pt idx="11">
                  <c:v>109.61229946524065</c:v>
                </c:pt>
                <c:pt idx="12">
                  <c:v>104.27807486631015</c:v>
                </c:pt>
                <c:pt idx="13">
                  <c:v>105.08021390374331</c:v>
                </c:pt>
                <c:pt idx="14">
                  <c:v>109.62566844919786</c:v>
                </c:pt>
                <c:pt idx="15">
                  <c:v>114.70588235294117</c:v>
                </c:pt>
                <c:pt idx="16">
                  <c:v>119.20614973262032</c:v>
                </c:pt>
                <c:pt idx="17">
                  <c:v>118.44919786096257</c:v>
                </c:pt>
                <c:pt idx="18">
                  <c:v>114.97326203208556</c:v>
                </c:pt>
                <c:pt idx="19">
                  <c:v>113.60962566844918</c:v>
                </c:pt>
                <c:pt idx="20">
                  <c:v>108.15508021390374</c:v>
                </c:pt>
                <c:pt idx="21">
                  <c:v>108.8235294117647</c:v>
                </c:pt>
                <c:pt idx="22">
                  <c:v>112.29946524064172</c:v>
                </c:pt>
                <c:pt idx="23">
                  <c:v>111.1096256684492</c:v>
                </c:pt>
                <c:pt idx="24">
                  <c:v>106.92513368983958</c:v>
                </c:pt>
                <c:pt idx="25">
                  <c:v>108.68983957219251</c:v>
                </c:pt>
                <c:pt idx="26">
                  <c:v>114.30481283422461</c:v>
                </c:pt>
                <c:pt idx="27">
                  <c:v>117.64705882352942</c:v>
                </c:pt>
                <c:pt idx="28">
                  <c:v>120.85561497326202</c:v>
                </c:pt>
                <c:pt idx="29">
                  <c:v>122.99465240641712</c:v>
                </c:pt>
                <c:pt idx="30">
                  <c:v>120.29411764705881</c:v>
                </c:pt>
                <c:pt idx="31">
                  <c:v>116.84491978609626</c:v>
                </c:pt>
                <c:pt idx="32">
                  <c:v>110.96256684491979</c:v>
                </c:pt>
                <c:pt idx="33">
                  <c:v>112.29946524064172</c:v>
                </c:pt>
                <c:pt idx="34">
                  <c:v>116.30989304812833</c:v>
                </c:pt>
                <c:pt idx="35">
                  <c:v>114.97326203208556</c:v>
                </c:pt>
                <c:pt idx="36">
                  <c:v>110.96256684491979</c:v>
                </c:pt>
                <c:pt idx="37">
                  <c:v>112.01604278074866</c:v>
                </c:pt>
                <c:pt idx="38">
                  <c:v>117.64705882352942</c:v>
                </c:pt>
                <c:pt idx="39">
                  <c:v>123.46256684491979</c:v>
                </c:pt>
                <c:pt idx="40">
                  <c:v>123.52941176470588</c:v>
                </c:pt>
                <c:pt idx="41">
                  <c:v>128.07486631016042</c:v>
                </c:pt>
                <c:pt idx="42">
                  <c:v>122.99465240641712</c:v>
                </c:pt>
                <c:pt idx="43">
                  <c:v>121.79144385026738</c:v>
                </c:pt>
                <c:pt idx="44">
                  <c:v>114.94652406417111</c:v>
                </c:pt>
                <c:pt idx="45">
                  <c:v>120.32085561497325</c:v>
                </c:pt>
                <c:pt idx="46">
                  <c:v>121.65775401069519</c:v>
                </c:pt>
                <c:pt idx="47">
                  <c:v>121.12299465240642</c:v>
                </c:pt>
                <c:pt idx="48">
                  <c:v>116.31016042780749</c:v>
                </c:pt>
                <c:pt idx="49">
                  <c:v>120.32085561497325</c:v>
                </c:pt>
                <c:pt idx="50">
                  <c:v>128.07486631016042</c:v>
                </c:pt>
                <c:pt idx="51">
                  <c:v>133.34064171122995</c:v>
                </c:pt>
                <c:pt idx="52">
                  <c:v>130.98930481283421</c:v>
                </c:pt>
                <c:pt idx="53">
                  <c:v>131.01604278074865</c:v>
                </c:pt>
                <c:pt idx="54">
                  <c:v>137.96764705882353</c:v>
                </c:pt>
                <c:pt idx="55">
                  <c:v>135.02673796791444</c:v>
                </c:pt>
                <c:pt idx="56">
                  <c:v>134.52433155080215</c:v>
                </c:pt>
                <c:pt idx="57">
                  <c:v>133.68983957219251</c:v>
                </c:pt>
                <c:pt idx="58">
                  <c:v>132.55347593582886</c:v>
                </c:pt>
                <c:pt idx="59">
                  <c:v>129.024064171123</c:v>
                </c:pt>
                <c:pt idx="60">
                  <c:v>128.34224598930481</c:v>
                </c:pt>
                <c:pt idx="61">
                  <c:v>127.19973262032084</c:v>
                </c:pt>
                <c:pt idx="62">
                  <c:v>137.70053475935828</c:v>
                </c:pt>
                <c:pt idx="63">
                  <c:v>145.72192513368984</c:v>
                </c:pt>
                <c:pt idx="64">
                  <c:v>149.7326203208556</c:v>
                </c:pt>
                <c:pt idx="65">
                  <c:v>151.06951871657753</c:v>
                </c:pt>
                <c:pt idx="66">
                  <c:v>147.05882352941177</c:v>
                </c:pt>
                <c:pt idx="67">
                  <c:v>143.51604278074865</c:v>
                </c:pt>
                <c:pt idx="68">
                  <c:v>137.70053475935828</c:v>
                </c:pt>
                <c:pt idx="69">
                  <c:v>143.04812834224597</c:v>
                </c:pt>
                <c:pt idx="70">
                  <c:v>142.11229946524065</c:v>
                </c:pt>
                <c:pt idx="71">
                  <c:v>139.03743315508021</c:v>
                </c:pt>
                <c:pt idx="72">
                  <c:v>133.42245989304814</c:v>
                </c:pt>
                <c:pt idx="73">
                  <c:v>140.64171122994654</c:v>
                </c:pt>
                <c:pt idx="74">
                  <c:v>148.6283422459893</c:v>
                </c:pt>
                <c:pt idx="75">
                  <c:v>159.09090909090909</c:v>
                </c:pt>
                <c:pt idx="76">
                  <c:v>161.76470588235296</c:v>
                </c:pt>
                <c:pt idx="77">
                  <c:v>159.90160427807487</c:v>
                </c:pt>
                <c:pt idx="78">
                  <c:v>150.47219251336898</c:v>
                </c:pt>
                <c:pt idx="79">
                  <c:v>148.39572192513367</c:v>
                </c:pt>
                <c:pt idx="80">
                  <c:v>142.24598930481284</c:v>
                </c:pt>
                <c:pt idx="81">
                  <c:v>147.05882352941177</c:v>
                </c:pt>
                <c:pt idx="82">
                  <c:v>144.04679144385025</c:v>
                </c:pt>
                <c:pt idx="83">
                  <c:v>137.25</c:v>
                </c:pt>
                <c:pt idx="84">
                  <c:v>133.68983957219251</c:v>
                </c:pt>
                <c:pt idx="85">
                  <c:v>143.04812834224597</c:v>
                </c:pt>
                <c:pt idx="86">
                  <c:v>145.72192513368984</c:v>
                </c:pt>
                <c:pt idx="87">
                  <c:v>156.68449197860963</c:v>
                </c:pt>
                <c:pt idx="88">
                  <c:v>160.42780748663102</c:v>
                </c:pt>
                <c:pt idx="89">
                  <c:v>160.42780748663102</c:v>
                </c:pt>
                <c:pt idx="90">
                  <c:v>157.75401069518716</c:v>
                </c:pt>
                <c:pt idx="91">
                  <c:v>156.41711229946523</c:v>
                </c:pt>
                <c:pt idx="92">
                  <c:v>147.05882352941177</c:v>
                </c:pt>
                <c:pt idx="93">
                  <c:v>151.8716577540107</c:v>
                </c:pt>
                <c:pt idx="94">
                  <c:v>152.40641711229947</c:v>
                </c:pt>
                <c:pt idx="95">
                  <c:v>148.38235294117646</c:v>
                </c:pt>
                <c:pt idx="96">
                  <c:v>143.04812834224597</c:v>
                </c:pt>
                <c:pt idx="97">
                  <c:v>149.7326203208556</c:v>
                </c:pt>
                <c:pt idx="98">
                  <c:v>160.42513368983958</c:v>
                </c:pt>
                <c:pt idx="99">
                  <c:v>171.12299465240642</c:v>
                </c:pt>
                <c:pt idx="100">
                  <c:v>171.12299465240642</c:v>
                </c:pt>
                <c:pt idx="101">
                  <c:v>171.12299465240642</c:v>
                </c:pt>
                <c:pt idx="102">
                  <c:v>167.11229946524065</c:v>
                </c:pt>
                <c:pt idx="103">
                  <c:v>163.63636363636365</c:v>
                </c:pt>
                <c:pt idx="104">
                  <c:v>160.16042780748663</c:v>
                </c:pt>
                <c:pt idx="105">
                  <c:v>160.42780748663102</c:v>
                </c:pt>
                <c:pt idx="106">
                  <c:v>160.42780748663102</c:v>
                </c:pt>
                <c:pt idx="107">
                  <c:v>157.75401069518716</c:v>
                </c:pt>
                <c:pt idx="108">
                  <c:v>149.274064171123</c:v>
                </c:pt>
                <c:pt idx="109">
                  <c:v>159.62566844919786</c:v>
                </c:pt>
                <c:pt idx="110">
                  <c:v>167.11229946524065</c:v>
                </c:pt>
                <c:pt idx="111">
                  <c:v>175.19117647058823</c:v>
                </c:pt>
                <c:pt idx="112">
                  <c:v>176.45721925133691</c:v>
                </c:pt>
                <c:pt idx="113">
                  <c:v>173.79679144385028</c:v>
                </c:pt>
                <c:pt idx="114">
                  <c:v>171.12299465240642</c:v>
                </c:pt>
                <c:pt idx="115">
                  <c:v>167.11229946524065</c:v>
                </c:pt>
                <c:pt idx="116">
                  <c:v>160.56149732620321</c:v>
                </c:pt>
                <c:pt idx="117">
                  <c:v>168.44919786096258</c:v>
                </c:pt>
                <c:pt idx="118">
                  <c:v>168.44919786096258</c:v>
                </c:pt>
                <c:pt idx="119">
                  <c:v>165.77540106951872</c:v>
                </c:pt>
                <c:pt idx="120">
                  <c:v>156.41711229946523</c:v>
                </c:pt>
                <c:pt idx="121">
                  <c:v>163.10160427807489</c:v>
                </c:pt>
                <c:pt idx="122">
                  <c:v>169.78609625668449</c:v>
                </c:pt>
                <c:pt idx="123">
                  <c:v>176.73796791443849</c:v>
                </c:pt>
                <c:pt idx="124">
                  <c:v>181.81818181818181</c:v>
                </c:pt>
                <c:pt idx="125">
                  <c:v>180.48128342245991</c:v>
                </c:pt>
                <c:pt idx="126">
                  <c:v>173.79679144385028</c:v>
                </c:pt>
                <c:pt idx="127">
                  <c:v>171.12299465240642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2A5-455D-813D-9048D6BC349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Monthly Payments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Sheet1!$A$2:$A$129</c:f>
              <c:numCache>
                <c:formatCode>mmm\-yy</c:formatCode>
                <c:ptCount val="128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 formatCode="[$-409]mmm\-yy;@">
                  <c:v>42736</c:v>
                </c:pt>
                <c:pt idx="13" formatCode="[$-409]mmm\-yy;@">
                  <c:v>42767</c:v>
                </c:pt>
                <c:pt idx="14" formatCode="[$-409]mmm\-yy;@">
                  <c:v>42795</c:v>
                </c:pt>
                <c:pt idx="15" formatCode="[$-409]mmm\-yy;@">
                  <c:v>42826</c:v>
                </c:pt>
                <c:pt idx="16" formatCode="[$-409]mmm\-yy;@">
                  <c:v>42856</c:v>
                </c:pt>
                <c:pt idx="17" formatCode="[$-409]mmm\-yy;@">
                  <c:v>42887</c:v>
                </c:pt>
                <c:pt idx="18" formatCode="[$-409]mmm\-yy;@">
                  <c:v>42917</c:v>
                </c:pt>
                <c:pt idx="19" formatCode="[$-409]mmm\-yy;@">
                  <c:v>42948</c:v>
                </c:pt>
                <c:pt idx="20" formatCode="[$-409]mmm\-yy;@">
                  <c:v>42979</c:v>
                </c:pt>
                <c:pt idx="21" formatCode="[$-409]mmm\-yy;@">
                  <c:v>43009</c:v>
                </c:pt>
                <c:pt idx="22" formatCode="[$-409]mmm\-yy;@">
                  <c:v>43040</c:v>
                </c:pt>
                <c:pt idx="23" formatCode="[$-409]mmm\-yy;@">
                  <c:v>43070</c:v>
                </c:pt>
                <c:pt idx="24" formatCode="[$-409]mmm\-yy;@">
                  <c:v>43101</c:v>
                </c:pt>
                <c:pt idx="25" formatCode="[$-409]mmm\-yy;@">
                  <c:v>43132</c:v>
                </c:pt>
                <c:pt idx="26" formatCode="[$-409]mmm\-yy;@">
                  <c:v>43160</c:v>
                </c:pt>
                <c:pt idx="27" formatCode="[$-409]mmm\-yy;@">
                  <c:v>43191</c:v>
                </c:pt>
                <c:pt idx="28" formatCode="[$-409]mmm\-yy;@">
                  <c:v>43221</c:v>
                </c:pt>
                <c:pt idx="29" formatCode="[$-409]mmm\-yy;@">
                  <c:v>43252</c:v>
                </c:pt>
                <c:pt idx="30" formatCode="[$-409]mmm\-yy;@">
                  <c:v>43282</c:v>
                </c:pt>
                <c:pt idx="31" formatCode="[$-409]mmm\-yy;@">
                  <c:v>43313</c:v>
                </c:pt>
                <c:pt idx="32" formatCode="[$-409]mmm\-yy;@">
                  <c:v>43344</c:v>
                </c:pt>
                <c:pt idx="33" formatCode="[$-409]mmm\-yy;@">
                  <c:v>43374</c:v>
                </c:pt>
                <c:pt idx="34" formatCode="[$-409]mmm\-yy;@">
                  <c:v>43405</c:v>
                </c:pt>
                <c:pt idx="35" formatCode="[$-409]mmm\-yy;@">
                  <c:v>43435</c:v>
                </c:pt>
                <c:pt idx="36" formatCode="[$-409]mmm\-yy;@">
                  <c:v>43466</c:v>
                </c:pt>
                <c:pt idx="37" formatCode="[$-409]mmm\-yy;@">
                  <c:v>43497</c:v>
                </c:pt>
                <c:pt idx="38" formatCode="[$-409]mmm\-yy;@">
                  <c:v>43525</c:v>
                </c:pt>
                <c:pt idx="39" formatCode="[$-409]mmm\-yy;@">
                  <c:v>43556</c:v>
                </c:pt>
                <c:pt idx="40" formatCode="[$-409]mmm\-yy;@">
                  <c:v>43586</c:v>
                </c:pt>
                <c:pt idx="41" formatCode="[$-409]mmm\-yy;@">
                  <c:v>43617</c:v>
                </c:pt>
                <c:pt idx="42" formatCode="[$-409]mmm\-yy;@">
                  <c:v>43647</c:v>
                </c:pt>
                <c:pt idx="43" formatCode="[$-409]mmm\-yy;@">
                  <c:v>43678</c:v>
                </c:pt>
                <c:pt idx="44" formatCode="[$-409]mmm\-yy;@">
                  <c:v>43709</c:v>
                </c:pt>
                <c:pt idx="45" formatCode="[$-409]mmm\-yy;@">
                  <c:v>43739</c:v>
                </c:pt>
                <c:pt idx="46" formatCode="[$-409]mmm\-yy;@">
                  <c:v>43770</c:v>
                </c:pt>
                <c:pt idx="47" formatCode="[$-409]mmm\-yy;@">
                  <c:v>43800</c:v>
                </c:pt>
                <c:pt idx="48" formatCode="[$-409]mmm\-yy;@">
                  <c:v>43831</c:v>
                </c:pt>
                <c:pt idx="49" formatCode="[$-409]mmm\-yy;@">
                  <c:v>43862</c:v>
                </c:pt>
                <c:pt idx="50" formatCode="[$-409]mmm\-yy;@">
                  <c:v>43891</c:v>
                </c:pt>
                <c:pt idx="51" formatCode="[$-409]mmm\-yy;@">
                  <c:v>43922</c:v>
                </c:pt>
                <c:pt idx="52" formatCode="[$-409]mmm\-yy;@">
                  <c:v>43952</c:v>
                </c:pt>
                <c:pt idx="53" formatCode="[$-409]mmm\-yy;@">
                  <c:v>43983</c:v>
                </c:pt>
                <c:pt idx="54" formatCode="[$-409]mmm\-yy;@">
                  <c:v>44013</c:v>
                </c:pt>
                <c:pt idx="55" formatCode="[$-409]mmm\-yy;@">
                  <c:v>44044</c:v>
                </c:pt>
                <c:pt idx="56" formatCode="[$-409]mmm\-yy;@">
                  <c:v>44075</c:v>
                </c:pt>
                <c:pt idx="57" formatCode="[$-409]mmm\-yy;@">
                  <c:v>44105</c:v>
                </c:pt>
                <c:pt idx="58" formatCode="[$-409]mmm\-yy;@">
                  <c:v>44136</c:v>
                </c:pt>
                <c:pt idx="59" formatCode="[$-409]mmm\-yy;@">
                  <c:v>44166</c:v>
                </c:pt>
                <c:pt idx="60" formatCode="[$-409]mmm\-yy;@">
                  <c:v>44197</c:v>
                </c:pt>
                <c:pt idx="61" formatCode="[$-409]mmm\-yy;@">
                  <c:v>44228</c:v>
                </c:pt>
                <c:pt idx="62" formatCode="[$-409]mmm\-yy;@">
                  <c:v>44256</c:v>
                </c:pt>
                <c:pt idx="63" formatCode="[$-409]mmm\-yy;@">
                  <c:v>44287</c:v>
                </c:pt>
                <c:pt idx="64" formatCode="[$-409]mmm\-yy;@">
                  <c:v>44317</c:v>
                </c:pt>
                <c:pt idx="65" formatCode="[$-409]mmm\-yy;@">
                  <c:v>44348</c:v>
                </c:pt>
                <c:pt idx="66" formatCode="[$-409]mmm\-yy;@">
                  <c:v>44378</c:v>
                </c:pt>
                <c:pt idx="67" formatCode="[$-409]mmm\-yy;@">
                  <c:v>44409</c:v>
                </c:pt>
                <c:pt idx="68" formatCode="[$-409]mmm\-yy;@">
                  <c:v>44440</c:v>
                </c:pt>
                <c:pt idx="69" formatCode="[$-409]mmm\-yy;@">
                  <c:v>44470</c:v>
                </c:pt>
                <c:pt idx="70" formatCode="[$-409]mmm\-yy;@">
                  <c:v>44501</c:v>
                </c:pt>
                <c:pt idx="71" formatCode="[$-409]mmm\-yy;@">
                  <c:v>44531</c:v>
                </c:pt>
                <c:pt idx="72" formatCode="[$-409]mmm\-yy;@">
                  <c:v>44562</c:v>
                </c:pt>
                <c:pt idx="73" formatCode="[$-409]mmm\-yy;@">
                  <c:v>44593</c:v>
                </c:pt>
                <c:pt idx="74" formatCode="[$-409]mmm\-yy;@">
                  <c:v>44621</c:v>
                </c:pt>
                <c:pt idx="75" formatCode="[$-409]mmm\-yy;@">
                  <c:v>44652</c:v>
                </c:pt>
                <c:pt idx="76" formatCode="[$-409]mmm\-yy;@">
                  <c:v>44682</c:v>
                </c:pt>
                <c:pt idx="77" formatCode="[$-409]mmm\-yy;@">
                  <c:v>44713</c:v>
                </c:pt>
                <c:pt idx="78" formatCode="[$-409]mmm\-yy;@">
                  <c:v>44743</c:v>
                </c:pt>
                <c:pt idx="79" formatCode="[$-409]mmm\-yy;@">
                  <c:v>44774</c:v>
                </c:pt>
                <c:pt idx="80" formatCode="[$-409]mmm\-yy;@">
                  <c:v>44805</c:v>
                </c:pt>
                <c:pt idx="81" formatCode="[$-409]mmm\-yy;@">
                  <c:v>44835</c:v>
                </c:pt>
                <c:pt idx="82" formatCode="[$-409]mmm\-yy;@">
                  <c:v>44866</c:v>
                </c:pt>
                <c:pt idx="83" formatCode="[$-409]mmm\-yy;@">
                  <c:v>44896</c:v>
                </c:pt>
                <c:pt idx="84" formatCode="[$-409]mmm\-yy;@">
                  <c:v>44927</c:v>
                </c:pt>
                <c:pt idx="85" formatCode="[$-409]mmm\-yy;@">
                  <c:v>44958</c:v>
                </c:pt>
                <c:pt idx="86" formatCode="[$-409]mmm\-yy;@">
                  <c:v>44986</c:v>
                </c:pt>
                <c:pt idx="87" formatCode="[$-409]mmm\-yy;@">
                  <c:v>45017</c:v>
                </c:pt>
                <c:pt idx="88" formatCode="[$-409]mmm\-yy;@">
                  <c:v>45047</c:v>
                </c:pt>
                <c:pt idx="89" formatCode="[$-409]mmm\-yy;@">
                  <c:v>45078</c:v>
                </c:pt>
                <c:pt idx="90" formatCode="[$-409]mmm\-yy;@">
                  <c:v>45108</c:v>
                </c:pt>
                <c:pt idx="91" formatCode="[$-409]mmm\-yy;@">
                  <c:v>45139</c:v>
                </c:pt>
                <c:pt idx="92" formatCode="[$-409]mmm\-yy;@">
                  <c:v>45170</c:v>
                </c:pt>
                <c:pt idx="93" formatCode="[$-409]mmm\-yy;@">
                  <c:v>45200</c:v>
                </c:pt>
                <c:pt idx="94" formatCode="[$-409]mmm\-yy;@">
                  <c:v>45231</c:v>
                </c:pt>
                <c:pt idx="95" formatCode="[$-409]mmm\-yy;@">
                  <c:v>45261</c:v>
                </c:pt>
                <c:pt idx="96" formatCode="[$-409]mmm\-yy;@">
                  <c:v>45292</c:v>
                </c:pt>
                <c:pt idx="97" formatCode="[$-409]mmm\-yy;@">
                  <c:v>45323</c:v>
                </c:pt>
                <c:pt idx="98">
                  <c:v>45352</c:v>
                </c:pt>
                <c:pt idx="99">
                  <c:v>45383</c:v>
                </c:pt>
                <c:pt idx="100">
                  <c:v>45413</c:v>
                </c:pt>
                <c:pt idx="101">
                  <c:v>45444</c:v>
                </c:pt>
                <c:pt idx="102">
                  <c:v>45474</c:v>
                </c:pt>
                <c:pt idx="103">
                  <c:v>45505</c:v>
                </c:pt>
                <c:pt idx="104">
                  <c:v>45536</c:v>
                </c:pt>
                <c:pt idx="105">
                  <c:v>45566</c:v>
                </c:pt>
                <c:pt idx="106">
                  <c:v>45597</c:v>
                </c:pt>
                <c:pt idx="107">
                  <c:v>45627</c:v>
                </c:pt>
                <c:pt idx="108">
                  <c:v>45658</c:v>
                </c:pt>
                <c:pt idx="109">
                  <c:v>45689</c:v>
                </c:pt>
                <c:pt idx="110">
                  <c:v>45717</c:v>
                </c:pt>
                <c:pt idx="111">
                  <c:v>45748</c:v>
                </c:pt>
                <c:pt idx="112">
                  <c:v>45778</c:v>
                </c:pt>
                <c:pt idx="113">
                  <c:v>45809</c:v>
                </c:pt>
                <c:pt idx="114">
                  <c:v>45839</c:v>
                </c:pt>
                <c:pt idx="115">
                  <c:v>45870</c:v>
                </c:pt>
                <c:pt idx="116">
                  <c:v>45901</c:v>
                </c:pt>
                <c:pt idx="117">
                  <c:v>45931</c:v>
                </c:pt>
                <c:pt idx="118">
                  <c:v>45962</c:v>
                </c:pt>
                <c:pt idx="119">
                  <c:v>45992</c:v>
                </c:pt>
                <c:pt idx="120">
                  <c:v>46023</c:v>
                </c:pt>
                <c:pt idx="121">
                  <c:v>46054</c:v>
                </c:pt>
                <c:pt idx="122">
                  <c:v>46082</c:v>
                </c:pt>
                <c:pt idx="123">
                  <c:v>46113</c:v>
                </c:pt>
                <c:pt idx="124">
                  <c:v>46143</c:v>
                </c:pt>
                <c:pt idx="125">
                  <c:v>46174</c:v>
                </c:pt>
                <c:pt idx="126">
                  <c:v>46204</c:v>
                </c:pt>
                <c:pt idx="127">
                  <c:v>46235</c:v>
                </c:pt>
              </c:numCache>
            </c:numRef>
          </c:cat>
          <c:val>
            <c:numRef>
              <c:f>Sheet1!$C$2:$C$129</c:f>
              <c:numCache>
                <c:formatCode>General</c:formatCode>
                <c:ptCount val="128"/>
                <c:pt idx="0">
                  <c:v>100</c:v>
                </c:pt>
                <c:pt idx="1">
                  <c:v>98.3120156306382</c:v>
                </c:pt>
                <c:pt idx="2">
                  <c:v>102.72559823494711</c:v>
                </c:pt>
                <c:pt idx="3">
                  <c:v>106.06587234277005</c:v>
                </c:pt>
                <c:pt idx="4">
                  <c:v>108.62016409004941</c:v>
                </c:pt>
                <c:pt idx="5">
                  <c:v>111.89785827043026</c:v>
                </c:pt>
                <c:pt idx="6">
                  <c:v>108.18141059621335</c:v>
                </c:pt>
                <c:pt idx="7">
                  <c:v>105.80757781697294</c:v>
                </c:pt>
                <c:pt idx="8">
                  <c:v>100.83387121212515</c:v>
                </c:pt>
                <c:pt idx="9">
                  <c:v>102.05965925429363</c:v>
                </c:pt>
                <c:pt idx="10">
                  <c:v>105.45805838398334</c:v>
                </c:pt>
                <c:pt idx="11">
                  <c:v>112.29405981610397</c:v>
                </c:pt>
                <c:pt idx="12">
                  <c:v>106.69242678626425</c:v>
                </c:pt>
                <c:pt idx="13">
                  <c:v>107.65510065684698</c:v>
                </c:pt>
                <c:pt idx="14">
                  <c:v>112.3068663220605</c:v>
                </c:pt>
                <c:pt idx="15">
                  <c:v>115.55523905007207</c:v>
                </c:pt>
                <c:pt idx="16">
                  <c:v>119.35688215967306</c:v>
                </c:pt>
                <c:pt idx="17">
                  <c:v>117.43281899066879</c:v>
                </c:pt>
                <c:pt idx="18">
                  <c:v>114.9487281848603</c:v>
                </c:pt>
                <c:pt idx="19">
                  <c:v>112.72219370288512</c:v>
                </c:pt>
                <c:pt idx="20">
                  <c:v>106.96079521996782</c:v>
                </c:pt>
                <c:pt idx="21">
                  <c:v>108.48244685875399</c:v>
                </c:pt>
                <c:pt idx="22">
                  <c:v>111.92293785068624</c:v>
                </c:pt>
                <c:pt idx="23">
                  <c:v>111.12415823302145</c:v>
                </c:pt>
                <c:pt idx="24">
                  <c:v>108.011551449373</c:v>
                </c:pt>
                <c:pt idx="25">
                  <c:v>112.75057543637328</c:v>
                </c:pt>
                <c:pt idx="26">
                  <c:v>119.39969085310818</c:v>
                </c:pt>
                <c:pt idx="27">
                  <c:v>123.01620935492568</c:v>
                </c:pt>
                <c:pt idx="28">
                  <c:v>127.56955965038344</c:v>
                </c:pt>
                <c:pt idx="29">
                  <c:v>129.46065026829851</c:v>
                </c:pt>
                <c:pt idx="30">
                  <c:v>126.31415059735689</c:v>
                </c:pt>
                <c:pt idx="31">
                  <c:v>123.1267499339279</c:v>
                </c:pt>
                <c:pt idx="32">
                  <c:v>118.1535691364473</c:v>
                </c:pt>
                <c:pt idx="33">
                  <c:v>121.67808489864046</c:v>
                </c:pt>
                <c:pt idx="34">
                  <c:v>126.21944215489449</c:v>
                </c:pt>
                <c:pt idx="35">
                  <c:v>122.27200440604669</c:v>
                </c:pt>
                <c:pt idx="36">
                  <c:v>116.3345526624022</c:v>
                </c:pt>
                <c:pt idx="37">
                  <c:v>116.40499441086811</c:v>
                </c:pt>
                <c:pt idx="38">
                  <c:v>120.77045558188561</c:v>
                </c:pt>
                <c:pt idx="39">
                  <c:v>124.86302610214153</c:v>
                </c:pt>
                <c:pt idx="40">
                  <c:v>124.11447804037714</c:v>
                </c:pt>
                <c:pt idx="41">
                  <c:v>125.19926142794576</c:v>
                </c:pt>
                <c:pt idx="42">
                  <c:v>120.18273951980663</c:v>
                </c:pt>
                <c:pt idx="43">
                  <c:v>117.40637887326358</c:v>
                </c:pt>
                <c:pt idx="44">
                  <c:v>111.11316382605452</c:v>
                </c:pt>
                <c:pt idx="45">
                  <c:v>116.84565099993239</c:v>
                </c:pt>
                <c:pt idx="46">
                  <c:v>118.17424232034722</c:v>
                </c:pt>
                <c:pt idx="47">
                  <c:v>117.908782446034</c:v>
                </c:pt>
                <c:pt idx="48">
                  <c:v>112.45069575889968</c:v>
                </c:pt>
                <c:pt idx="49">
                  <c:v>114.44116521495076</c:v>
                </c:pt>
                <c:pt idx="50">
                  <c:v>121.11540632352704</c:v>
                </c:pt>
                <c:pt idx="51">
                  <c:v>124.12197756210277</c:v>
                </c:pt>
                <c:pt idx="52">
                  <c:v>121.12958097664863</c:v>
                </c:pt>
                <c:pt idx="53">
                  <c:v>120.3411541160323</c:v>
                </c:pt>
                <c:pt idx="54">
                  <c:v>124.64239249709847</c:v>
                </c:pt>
                <c:pt idx="55">
                  <c:v>121.19931340031877</c:v>
                </c:pt>
                <c:pt idx="56">
                  <c:v>120.19185311561328</c:v>
                </c:pt>
                <c:pt idx="57">
                  <c:v>118.79824171505311</c:v>
                </c:pt>
                <c:pt idx="58">
                  <c:v>117.16605882081947</c:v>
                </c:pt>
                <c:pt idx="59">
                  <c:v>113.24677113189456</c:v>
                </c:pt>
                <c:pt idx="60">
                  <c:v>113.3451653479824</c:v>
                </c:pt>
                <c:pt idx="61">
                  <c:v>113.16589770058125</c:v>
                </c:pt>
                <c:pt idx="62">
                  <c:v>125.13902723888948</c:v>
                </c:pt>
                <c:pt idx="63">
                  <c:v>131.74812285645626</c:v>
                </c:pt>
                <c:pt idx="64">
                  <c:v>133.86539654177733</c:v>
                </c:pt>
                <c:pt idx="65">
                  <c:v>135.25870546878039</c:v>
                </c:pt>
                <c:pt idx="66">
                  <c:v>130.45674579837942</c:v>
                </c:pt>
                <c:pt idx="67">
                  <c:v>127.11765253548882</c:v>
                </c:pt>
                <c:pt idx="68">
                  <c:v>122.97676560857207</c:v>
                </c:pt>
                <c:pt idx="69">
                  <c:v>129.5900078169991</c:v>
                </c:pt>
                <c:pt idx="70">
                  <c:v>128.78993731945747</c:v>
                </c:pt>
                <c:pt idx="71">
                  <c:v>126.52746418276659</c:v>
                </c:pt>
                <c:pt idx="72">
                  <c:v>125.86788602478103</c:v>
                </c:pt>
                <c:pt idx="73">
                  <c:v>136.25058440994368</c:v>
                </c:pt>
                <c:pt idx="74">
                  <c:v>149.24769875419614</c:v>
                </c:pt>
                <c:pt idx="75">
                  <c:v>171.68681381975415</c:v>
                </c:pt>
                <c:pt idx="76">
                  <c:v>178.47314232626601</c:v>
                </c:pt>
                <c:pt idx="77">
                  <c:v>181.18095090501959</c:v>
                </c:pt>
                <c:pt idx="78">
                  <c:v>169.24879433609198</c:v>
                </c:pt>
                <c:pt idx="79">
                  <c:v>164.17748348557268</c:v>
                </c:pt>
                <c:pt idx="80">
                  <c:v>170.63768191931109</c:v>
                </c:pt>
                <c:pt idx="81">
                  <c:v>188.53280976487309</c:v>
                </c:pt>
                <c:pt idx="82">
                  <c:v>183.41967871542442</c:v>
                </c:pt>
                <c:pt idx="83">
                  <c:v>168.51046356764076</c:v>
                </c:pt>
                <c:pt idx="84">
                  <c:v>163.05821251457118</c:v>
                </c:pt>
                <c:pt idx="85">
                  <c:v>173.81104340385738</c:v>
                </c:pt>
                <c:pt idx="86">
                  <c:v>181.24790070369431</c:v>
                </c:pt>
                <c:pt idx="87">
                  <c:v>191.00726696424078</c:v>
                </c:pt>
                <c:pt idx="88">
                  <c:v>196.92558933528019</c:v>
                </c:pt>
                <c:pt idx="89">
                  <c:v>201.72188406923598</c:v>
                </c:pt>
                <c:pt idx="90">
                  <c:v>200.69032258539829</c:v>
                </c:pt>
                <c:pt idx="91">
                  <c:v>202.95514933158256</c:v>
                </c:pt>
                <c:pt idx="92">
                  <c:v>193.33840330326149</c:v>
                </c:pt>
                <c:pt idx="93">
                  <c:v>206.4730747154008</c:v>
                </c:pt>
                <c:pt idx="94">
                  <c:v>204.13036038614467</c:v>
                </c:pt>
                <c:pt idx="95">
                  <c:v>188.88086346494956</c:v>
                </c:pt>
                <c:pt idx="96">
                  <c:v>179.58480593920046</c:v>
                </c:pt>
                <c:pt idx="97">
                  <c:v>189.88751270933355</c:v>
                </c:pt>
                <c:pt idx="98">
                  <c:v>203.61857688639279</c:v>
                </c:pt>
                <c:pt idx="99">
                  <c:v>219.86066822382182</c:v>
                </c:pt>
                <c:pt idx="100">
                  <c:v>221.164173456817</c:v>
                </c:pt>
                <c:pt idx="101">
                  <c:v>218.5608457301976</c:v>
                </c:pt>
                <c:pt idx="102">
                  <c:v>212.34353559650376</c:v>
                </c:pt>
                <c:pt idx="103">
                  <c:v>201.93573095881359</c:v>
                </c:pt>
                <c:pt idx="104">
                  <c:v>192.38384945813257</c:v>
                </c:pt>
                <c:pt idx="105">
                  <c:v>196.92558933528019</c:v>
                </c:pt>
                <c:pt idx="106">
                  <c:v>203.44876401372596</c:v>
                </c:pt>
                <c:pt idx="107">
                  <c:v>198.65090052573916</c:v>
                </c:pt>
                <c:pt idx="108">
                  <c:v>192.23382527393667</c:v>
                </c:pt>
                <c:pt idx="109">
                  <c:v>202.98486095107341</c:v>
                </c:pt>
                <c:pt idx="110">
                  <c:v>208.7473985275698</c:v>
                </c:pt>
                <c:pt idx="111">
                  <c:v>219.99068094720613</c:v>
                </c:pt>
                <c:pt idx="112">
                  <c:v>223.23832148563204</c:v>
                </c:pt>
                <c:pt idx="113">
                  <c:v>219.98254332081495</c:v>
                </c:pt>
                <c:pt idx="114">
                  <c:v>214.86762790262426</c:v>
                </c:pt>
                <c:pt idx="115">
                  <c:v>207.67447794205077</c:v>
                </c:pt>
                <c:pt idx="116">
                  <c:v>195.72284171123476</c:v>
                </c:pt>
                <c:pt idx="117">
                  <c:v>203.20219911903817</c:v>
                </c:pt>
                <c:pt idx="118">
                  <c:v>203.02490253183473</c:v>
                </c:pt>
                <c:pt idx="119">
                  <c:v>199.2209180368813</c:v>
                </c:pt>
                <c:pt idx="120">
                  <c:v>188.87953144766612</c:v>
                </c:pt>
                <c:pt idx="121">
                  <c:v>193.56440266947806</c:v>
                </c:pt>
                <c:pt idx="122">
                  <c:v>203.86432288910029</c:v>
                </c:pt>
                <c:pt idx="123">
                  <c:v>214.3333427505988</c:v>
                </c:pt>
                <c:pt idx="124">
                  <c:v>223.56264356773789</c:v>
                </c:pt>
                <c:pt idx="125">
                  <c:v>225.83160457360032</c:v>
                </c:pt>
                <c:pt idx="126">
                  <c:v>217.92424795179781</c:v>
                </c:pt>
                <c:pt idx="127">
                  <c:v>214.68377517528546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2A5-455D-813D-9048D6BC349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Wages</c:v>
                </c:pt>
              </c:strCache>
            </c:strRef>
          </c:tx>
          <c:spPr>
            <a:ln w="38100" cap="rnd">
              <a:noFill/>
              <a:round/>
            </a:ln>
            <a:effectLst/>
          </c:spPr>
          <c:marker>
            <c:symbol val="none"/>
          </c:marker>
          <c:cat>
            <c:numRef>
              <c:f>Sheet1!$A$2:$A$129</c:f>
              <c:numCache>
                <c:formatCode>mmm\-yy</c:formatCode>
                <c:ptCount val="128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 formatCode="[$-409]mmm\-yy;@">
                  <c:v>42736</c:v>
                </c:pt>
                <c:pt idx="13" formatCode="[$-409]mmm\-yy;@">
                  <c:v>42767</c:v>
                </c:pt>
                <c:pt idx="14" formatCode="[$-409]mmm\-yy;@">
                  <c:v>42795</c:v>
                </c:pt>
                <c:pt idx="15" formatCode="[$-409]mmm\-yy;@">
                  <c:v>42826</c:v>
                </c:pt>
                <c:pt idx="16" formatCode="[$-409]mmm\-yy;@">
                  <c:v>42856</c:v>
                </c:pt>
                <c:pt idx="17" formatCode="[$-409]mmm\-yy;@">
                  <c:v>42887</c:v>
                </c:pt>
                <c:pt idx="18" formatCode="[$-409]mmm\-yy;@">
                  <c:v>42917</c:v>
                </c:pt>
                <c:pt idx="19" formatCode="[$-409]mmm\-yy;@">
                  <c:v>42948</c:v>
                </c:pt>
                <c:pt idx="20" formatCode="[$-409]mmm\-yy;@">
                  <c:v>42979</c:v>
                </c:pt>
                <c:pt idx="21" formatCode="[$-409]mmm\-yy;@">
                  <c:v>43009</c:v>
                </c:pt>
                <c:pt idx="22" formatCode="[$-409]mmm\-yy;@">
                  <c:v>43040</c:v>
                </c:pt>
                <c:pt idx="23" formatCode="[$-409]mmm\-yy;@">
                  <c:v>43070</c:v>
                </c:pt>
                <c:pt idx="24" formatCode="[$-409]mmm\-yy;@">
                  <c:v>43101</c:v>
                </c:pt>
                <c:pt idx="25" formatCode="[$-409]mmm\-yy;@">
                  <c:v>43132</c:v>
                </c:pt>
                <c:pt idx="26" formatCode="[$-409]mmm\-yy;@">
                  <c:v>43160</c:v>
                </c:pt>
                <c:pt idx="27" formatCode="[$-409]mmm\-yy;@">
                  <c:v>43191</c:v>
                </c:pt>
                <c:pt idx="28" formatCode="[$-409]mmm\-yy;@">
                  <c:v>43221</c:v>
                </c:pt>
                <c:pt idx="29" formatCode="[$-409]mmm\-yy;@">
                  <c:v>43252</c:v>
                </c:pt>
                <c:pt idx="30" formatCode="[$-409]mmm\-yy;@">
                  <c:v>43282</c:v>
                </c:pt>
                <c:pt idx="31" formatCode="[$-409]mmm\-yy;@">
                  <c:v>43313</c:v>
                </c:pt>
                <c:pt idx="32" formatCode="[$-409]mmm\-yy;@">
                  <c:v>43344</c:v>
                </c:pt>
                <c:pt idx="33" formatCode="[$-409]mmm\-yy;@">
                  <c:v>43374</c:v>
                </c:pt>
                <c:pt idx="34" formatCode="[$-409]mmm\-yy;@">
                  <c:v>43405</c:v>
                </c:pt>
                <c:pt idx="35" formatCode="[$-409]mmm\-yy;@">
                  <c:v>43435</c:v>
                </c:pt>
                <c:pt idx="36" formatCode="[$-409]mmm\-yy;@">
                  <c:v>43466</c:v>
                </c:pt>
                <c:pt idx="37" formatCode="[$-409]mmm\-yy;@">
                  <c:v>43497</c:v>
                </c:pt>
                <c:pt idx="38" formatCode="[$-409]mmm\-yy;@">
                  <c:v>43525</c:v>
                </c:pt>
                <c:pt idx="39" formatCode="[$-409]mmm\-yy;@">
                  <c:v>43556</c:v>
                </c:pt>
                <c:pt idx="40" formatCode="[$-409]mmm\-yy;@">
                  <c:v>43586</c:v>
                </c:pt>
                <c:pt idx="41" formatCode="[$-409]mmm\-yy;@">
                  <c:v>43617</c:v>
                </c:pt>
                <c:pt idx="42" formatCode="[$-409]mmm\-yy;@">
                  <c:v>43647</c:v>
                </c:pt>
                <c:pt idx="43" formatCode="[$-409]mmm\-yy;@">
                  <c:v>43678</c:v>
                </c:pt>
                <c:pt idx="44" formatCode="[$-409]mmm\-yy;@">
                  <c:v>43709</c:v>
                </c:pt>
                <c:pt idx="45" formatCode="[$-409]mmm\-yy;@">
                  <c:v>43739</c:v>
                </c:pt>
                <c:pt idx="46" formatCode="[$-409]mmm\-yy;@">
                  <c:v>43770</c:v>
                </c:pt>
                <c:pt idx="47" formatCode="[$-409]mmm\-yy;@">
                  <c:v>43800</c:v>
                </c:pt>
                <c:pt idx="48" formatCode="[$-409]mmm\-yy;@">
                  <c:v>43831</c:v>
                </c:pt>
                <c:pt idx="49" formatCode="[$-409]mmm\-yy;@">
                  <c:v>43862</c:v>
                </c:pt>
                <c:pt idx="50" formatCode="[$-409]mmm\-yy;@">
                  <c:v>43891</c:v>
                </c:pt>
                <c:pt idx="51" formatCode="[$-409]mmm\-yy;@">
                  <c:v>43922</c:v>
                </c:pt>
                <c:pt idx="52" formatCode="[$-409]mmm\-yy;@">
                  <c:v>43952</c:v>
                </c:pt>
                <c:pt idx="53" formatCode="[$-409]mmm\-yy;@">
                  <c:v>43983</c:v>
                </c:pt>
                <c:pt idx="54" formatCode="[$-409]mmm\-yy;@">
                  <c:v>44013</c:v>
                </c:pt>
                <c:pt idx="55" formatCode="[$-409]mmm\-yy;@">
                  <c:v>44044</c:v>
                </c:pt>
                <c:pt idx="56" formatCode="[$-409]mmm\-yy;@">
                  <c:v>44075</c:v>
                </c:pt>
                <c:pt idx="57" formatCode="[$-409]mmm\-yy;@">
                  <c:v>44105</c:v>
                </c:pt>
                <c:pt idx="58" formatCode="[$-409]mmm\-yy;@">
                  <c:v>44136</c:v>
                </c:pt>
                <c:pt idx="59" formatCode="[$-409]mmm\-yy;@">
                  <c:v>44166</c:v>
                </c:pt>
                <c:pt idx="60" formatCode="[$-409]mmm\-yy;@">
                  <c:v>44197</c:v>
                </c:pt>
                <c:pt idx="61" formatCode="[$-409]mmm\-yy;@">
                  <c:v>44228</c:v>
                </c:pt>
                <c:pt idx="62" formatCode="[$-409]mmm\-yy;@">
                  <c:v>44256</c:v>
                </c:pt>
                <c:pt idx="63" formatCode="[$-409]mmm\-yy;@">
                  <c:v>44287</c:v>
                </c:pt>
                <c:pt idx="64" formatCode="[$-409]mmm\-yy;@">
                  <c:v>44317</c:v>
                </c:pt>
                <c:pt idx="65" formatCode="[$-409]mmm\-yy;@">
                  <c:v>44348</c:v>
                </c:pt>
                <c:pt idx="66" formatCode="[$-409]mmm\-yy;@">
                  <c:v>44378</c:v>
                </c:pt>
                <c:pt idx="67" formatCode="[$-409]mmm\-yy;@">
                  <c:v>44409</c:v>
                </c:pt>
                <c:pt idx="68" formatCode="[$-409]mmm\-yy;@">
                  <c:v>44440</c:v>
                </c:pt>
                <c:pt idx="69" formatCode="[$-409]mmm\-yy;@">
                  <c:v>44470</c:v>
                </c:pt>
                <c:pt idx="70" formatCode="[$-409]mmm\-yy;@">
                  <c:v>44501</c:v>
                </c:pt>
                <c:pt idx="71" formatCode="[$-409]mmm\-yy;@">
                  <c:v>44531</c:v>
                </c:pt>
                <c:pt idx="72" formatCode="[$-409]mmm\-yy;@">
                  <c:v>44562</c:v>
                </c:pt>
                <c:pt idx="73" formatCode="[$-409]mmm\-yy;@">
                  <c:v>44593</c:v>
                </c:pt>
                <c:pt idx="74" formatCode="[$-409]mmm\-yy;@">
                  <c:v>44621</c:v>
                </c:pt>
                <c:pt idx="75" formatCode="[$-409]mmm\-yy;@">
                  <c:v>44652</c:v>
                </c:pt>
                <c:pt idx="76" formatCode="[$-409]mmm\-yy;@">
                  <c:v>44682</c:v>
                </c:pt>
                <c:pt idx="77" formatCode="[$-409]mmm\-yy;@">
                  <c:v>44713</c:v>
                </c:pt>
                <c:pt idx="78" formatCode="[$-409]mmm\-yy;@">
                  <c:v>44743</c:v>
                </c:pt>
                <c:pt idx="79" formatCode="[$-409]mmm\-yy;@">
                  <c:v>44774</c:v>
                </c:pt>
                <c:pt idx="80" formatCode="[$-409]mmm\-yy;@">
                  <c:v>44805</c:v>
                </c:pt>
                <c:pt idx="81" formatCode="[$-409]mmm\-yy;@">
                  <c:v>44835</c:v>
                </c:pt>
                <c:pt idx="82" formatCode="[$-409]mmm\-yy;@">
                  <c:v>44866</c:v>
                </c:pt>
                <c:pt idx="83" formatCode="[$-409]mmm\-yy;@">
                  <c:v>44896</c:v>
                </c:pt>
                <c:pt idx="84" formatCode="[$-409]mmm\-yy;@">
                  <c:v>44927</c:v>
                </c:pt>
                <c:pt idx="85" formatCode="[$-409]mmm\-yy;@">
                  <c:v>44958</c:v>
                </c:pt>
                <c:pt idx="86" formatCode="[$-409]mmm\-yy;@">
                  <c:v>44986</c:v>
                </c:pt>
                <c:pt idx="87" formatCode="[$-409]mmm\-yy;@">
                  <c:v>45017</c:v>
                </c:pt>
                <c:pt idx="88" formatCode="[$-409]mmm\-yy;@">
                  <c:v>45047</c:v>
                </c:pt>
                <c:pt idx="89" formatCode="[$-409]mmm\-yy;@">
                  <c:v>45078</c:v>
                </c:pt>
                <c:pt idx="90" formatCode="[$-409]mmm\-yy;@">
                  <c:v>45108</c:v>
                </c:pt>
                <c:pt idx="91" formatCode="[$-409]mmm\-yy;@">
                  <c:v>45139</c:v>
                </c:pt>
                <c:pt idx="92" formatCode="[$-409]mmm\-yy;@">
                  <c:v>45170</c:v>
                </c:pt>
                <c:pt idx="93" formatCode="[$-409]mmm\-yy;@">
                  <c:v>45200</c:v>
                </c:pt>
                <c:pt idx="94" formatCode="[$-409]mmm\-yy;@">
                  <c:v>45231</c:v>
                </c:pt>
                <c:pt idx="95" formatCode="[$-409]mmm\-yy;@">
                  <c:v>45261</c:v>
                </c:pt>
                <c:pt idx="96" formatCode="[$-409]mmm\-yy;@">
                  <c:v>45292</c:v>
                </c:pt>
                <c:pt idx="97" formatCode="[$-409]mmm\-yy;@">
                  <c:v>45323</c:v>
                </c:pt>
                <c:pt idx="98">
                  <c:v>45352</c:v>
                </c:pt>
                <c:pt idx="99">
                  <c:v>45383</c:v>
                </c:pt>
                <c:pt idx="100">
                  <c:v>45413</c:v>
                </c:pt>
                <c:pt idx="101">
                  <c:v>45444</c:v>
                </c:pt>
                <c:pt idx="102">
                  <c:v>45474</c:v>
                </c:pt>
                <c:pt idx="103">
                  <c:v>45505</c:v>
                </c:pt>
                <c:pt idx="104">
                  <c:v>45536</c:v>
                </c:pt>
                <c:pt idx="105">
                  <c:v>45566</c:v>
                </c:pt>
                <c:pt idx="106">
                  <c:v>45597</c:v>
                </c:pt>
                <c:pt idx="107">
                  <c:v>45627</c:v>
                </c:pt>
                <c:pt idx="108">
                  <c:v>45658</c:v>
                </c:pt>
                <c:pt idx="109">
                  <c:v>45689</c:v>
                </c:pt>
                <c:pt idx="110">
                  <c:v>45717</c:v>
                </c:pt>
                <c:pt idx="111">
                  <c:v>45748</c:v>
                </c:pt>
                <c:pt idx="112">
                  <c:v>45778</c:v>
                </c:pt>
                <c:pt idx="113">
                  <c:v>45809</c:v>
                </c:pt>
                <c:pt idx="114">
                  <c:v>45839</c:v>
                </c:pt>
                <c:pt idx="115">
                  <c:v>45870</c:v>
                </c:pt>
                <c:pt idx="116">
                  <c:v>45901</c:v>
                </c:pt>
                <c:pt idx="117">
                  <c:v>45931</c:v>
                </c:pt>
                <c:pt idx="118">
                  <c:v>45962</c:v>
                </c:pt>
                <c:pt idx="119">
                  <c:v>45992</c:v>
                </c:pt>
                <c:pt idx="120">
                  <c:v>46023</c:v>
                </c:pt>
                <c:pt idx="121">
                  <c:v>46054</c:v>
                </c:pt>
                <c:pt idx="122">
                  <c:v>46082</c:v>
                </c:pt>
                <c:pt idx="123">
                  <c:v>46113</c:v>
                </c:pt>
                <c:pt idx="124">
                  <c:v>46143</c:v>
                </c:pt>
                <c:pt idx="125">
                  <c:v>46174</c:v>
                </c:pt>
                <c:pt idx="126">
                  <c:v>46204</c:v>
                </c:pt>
                <c:pt idx="127">
                  <c:v>46235</c:v>
                </c:pt>
              </c:numCache>
            </c:numRef>
          </c:cat>
          <c:val>
            <c:numRef>
              <c:f>Sheet1!$D$2:$D$129</c:f>
              <c:numCache>
                <c:formatCode>General</c:formatCode>
                <c:ptCount val="128"/>
                <c:pt idx="0">
                  <c:v>100</c:v>
                </c:pt>
                <c:pt idx="1">
                  <c:v>99.921568627450981</c:v>
                </c:pt>
                <c:pt idx="2">
                  <c:v>99.960784313725483</c:v>
                </c:pt>
                <c:pt idx="3">
                  <c:v>100.35294117647058</c:v>
                </c:pt>
                <c:pt idx="4">
                  <c:v>100.66666666666669</c:v>
                </c:pt>
                <c:pt idx="5">
                  <c:v>99.647058823529406</c:v>
                </c:pt>
                <c:pt idx="6">
                  <c:v>100.07843137254902</c:v>
                </c:pt>
                <c:pt idx="7">
                  <c:v>100</c:v>
                </c:pt>
                <c:pt idx="8">
                  <c:v>100.90196078431373</c:v>
                </c:pt>
                <c:pt idx="9">
                  <c:v>102.0392156862745</c:v>
                </c:pt>
                <c:pt idx="10">
                  <c:v>101.33333333333334</c:v>
                </c:pt>
                <c:pt idx="11">
                  <c:v>101.45098039215688</c:v>
                </c:pt>
                <c:pt idx="12">
                  <c:v>103.17647058823529</c:v>
                </c:pt>
                <c:pt idx="13">
                  <c:v>102.62745098039217</c:v>
                </c:pt>
                <c:pt idx="14">
                  <c:v>102.50980392156863</c:v>
                </c:pt>
                <c:pt idx="15">
                  <c:v>103.6078431372549</c:v>
                </c:pt>
                <c:pt idx="16">
                  <c:v>102.47058823529412</c:v>
                </c:pt>
                <c:pt idx="17">
                  <c:v>102.07843137254902</c:v>
                </c:pt>
                <c:pt idx="18">
                  <c:v>103.33333333333334</c:v>
                </c:pt>
                <c:pt idx="19">
                  <c:v>102.62745098039217</c:v>
                </c:pt>
                <c:pt idx="20">
                  <c:v>103.76470588235294</c:v>
                </c:pt>
                <c:pt idx="21">
                  <c:v>104.3921568627451</c:v>
                </c:pt>
                <c:pt idx="22">
                  <c:v>103.80392156862746</c:v>
                </c:pt>
                <c:pt idx="23">
                  <c:v>104.23529411764704</c:v>
                </c:pt>
                <c:pt idx="24">
                  <c:v>105.33333333333333</c:v>
                </c:pt>
                <c:pt idx="25">
                  <c:v>105.25490196078431</c:v>
                </c:pt>
                <c:pt idx="26">
                  <c:v>105.37254901960785</c:v>
                </c:pt>
                <c:pt idx="27">
                  <c:v>106.50980392156863</c:v>
                </c:pt>
                <c:pt idx="28">
                  <c:v>105.49019607843138</c:v>
                </c:pt>
                <c:pt idx="29">
                  <c:v>105.05882352941175</c:v>
                </c:pt>
                <c:pt idx="30">
                  <c:v>106.27450980392157</c:v>
                </c:pt>
                <c:pt idx="31">
                  <c:v>105.88235294117648</c:v>
                </c:pt>
                <c:pt idx="32">
                  <c:v>107.64705882352941</c:v>
                </c:pt>
                <c:pt idx="33">
                  <c:v>107.09803921568628</c:v>
                </c:pt>
                <c:pt idx="34">
                  <c:v>107.25490196078431</c:v>
                </c:pt>
                <c:pt idx="35">
                  <c:v>108.58823529411765</c:v>
                </c:pt>
                <c:pt idx="36">
                  <c:v>108.70588235294116</c:v>
                </c:pt>
                <c:pt idx="37">
                  <c:v>108.98039215686275</c:v>
                </c:pt>
                <c:pt idx="38">
                  <c:v>108.98039215686275</c:v>
                </c:pt>
                <c:pt idx="39">
                  <c:v>109.25490196078431</c:v>
                </c:pt>
                <c:pt idx="40">
                  <c:v>108.94117647058823</c:v>
                </c:pt>
                <c:pt idx="41">
                  <c:v>109.41176470588235</c:v>
                </c:pt>
                <c:pt idx="42">
                  <c:v>109.25490196078431</c:v>
                </c:pt>
                <c:pt idx="43">
                  <c:v>109.56862745098039</c:v>
                </c:pt>
                <c:pt idx="44">
                  <c:v>110.98039215686275</c:v>
                </c:pt>
                <c:pt idx="45">
                  <c:v>110.54901960784314</c:v>
                </c:pt>
                <c:pt idx="46">
                  <c:v>110.82352941176472</c:v>
                </c:pt>
                <c:pt idx="47">
                  <c:v>111.80392156862746</c:v>
                </c:pt>
                <c:pt idx="48">
                  <c:v>111.99999999999999</c:v>
                </c:pt>
                <c:pt idx="49">
                  <c:v>112.98039215686273</c:v>
                </c:pt>
                <c:pt idx="50">
                  <c:v>113.37254901960785</c:v>
                </c:pt>
                <c:pt idx="51">
                  <c:v>118.11764705882352</c:v>
                </c:pt>
                <c:pt idx="52">
                  <c:v>116.23529411764706</c:v>
                </c:pt>
                <c:pt idx="53">
                  <c:v>114.15686274509804</c:v>
                </c:pt>
                <c:pt idx="54">
                  <c:v>114.58823529411764</c:v>
                </c:pt>
                <c:pt idx="55">
                  <c:v>115.72549019607843</c:v>
                </c:pt>
                <c:pt idx="56">
                  <c:v>115.52941176470588</c:v>
                </c:pt>
                <c:pt idx="57">
                  <c:v>115.56862745098037</c:v>
                </c:pt>
                <c:pt idx="58">
                  <c:v>116.70588235294119</c:v>
                </c:pt>
                <c:pt idx="59">
                  <c:v>117.01960784313725</c:v>
                </c:pt>
                <c:pt idx="60">
                  <c:v>117.88235294117646</c:v>
                </c:pt>
                <c:pt idx="61">
                  <c:v>118.15686274509804</c:v>
                </c:pt>
                <c:pt idx="62">
                  <c:v>117.76470588235296</c:v>
                </c:pt>
                <c:pt idx="63">
                  <c:v>118.8627450980392</c:v>
                </c:pt>
                <c:pt idx="64">
                  <c:v>119.68627450980391</c:v>
                </c:pt>
                <c:pt idx="65">
                  <c:v>118.74509803921569</c:v>
                </c:pt>
                <c:pt idx="66">
                  <c:v>119.56862745098039</c:v>
                </c:pt>
                <c:pt idx="67">
                  <c:v>120.82352941176471</c:v>
                </c:pt>
                <c:pt idx="68">
                  <c:v>121.17647058823529</c:v>
                </c:pt>
                <c:pt idx="69">
                  <c:v>121.88235294117646</c:v>
                </c:pt>
                <c:pt idx="70">
                  <c:v>122.07843137254901</c:v>
                </c:pt>
                <c:pt idx="71">
                  <c:v>122.82352941176471</c:v>
                </c:pt>
                <c:pt idx="72">
                  <c:v>125.33333333333334</c:v>
                </c:pt>
                <c:pt idx="73">
                  <c:v>124.35294117647059</c:v>
                </c:pt>
                <c:pt idx="74">
                  <c:v>124.70588235294117</c:v>
                </c:pt>
                <c:pt idx="75">
                  <c:v>125.68627450980392</c:v>
                </c:pt>
                <c:pt idx="76">
                  <c:v>126.35294117647058</c:v>
                </c:pt>
                <c:pt idx="77">
                  <c:v>125.21568627450981</c:v>
                </c:pt>
                <c:pt idx="78">
                  <c:v>126.27450980392159</c:v>
                </c:pt>
                <c:pt idx="79">
                  <c:v>126.47058823529412</c:v>
                </c:pt>
                <c:pt idx="80">
                  <c:v>127.45098039215685</c:v>
                </c:pt>
                <c:pt idx="81">
                  <c:v>128.9019607843137</c:v>
                </c:pt>
                <c:pt idx="82">
                  <c:v>128.27450980392157</c:v>
                </c:pt>
                <c:pt idx="83">
                  <c:v>128.8627450980392</c:v>
                </c:pt>
                <c:pt idx="84">
                  <c:v>130.98039215686273</c:v>
                </c:pt>
                <c:pt idx="85">
                  <c:v>130.19607843137254</c:v>
                </c:pt>
                <c:pt idx="86">
                  <c:v>130.43137254901958</c:v>
                </c:pt>
                <c:pt idx="87">
                  <c:v>132.39215686274508</c:v>
                </c:pt>
                <c:pt idx="88">
                  <c:v>131.1764705882353</c:v>
                </c:pt>
                <c:pt idx="89">
                  <c:v>131.05882352941177</c:v>
                </c:pt>
                <c:pt idx="90">
                  <c:v>133.01960784313727</c:v>
                </c:pt>
                <c:pt idx="91">
                  <c:v>132.19607843137254</c:v>
                </c:pt>
                <c:pt idx="92">
                  <c:v>133.09803921568627</c:v>
                </c:pt>
                <c:pt idx="93">
                  <c:v>134.27450980392157</c:v>
                </c:pt>
                <c:pt idx="94">
                  <c:v>133.52941176470588</c:v>
                </c:pt>
                <c:pt idx="95">
                  <c:v>134.23529411764704</c:v>
                </c:pt>
                <c:pt idx="96">
                  <c:v>135.84313725490196</c:v>
                </c:pt>
                <c:pt idx="97">
                  <c:v>135.56862745098039</c:v>
                </c:pt>
                <c:pt idx="98">
                  <c:v>135.88235294117646</c:v>
                </c:pt>
                <c:pt idx="99">
                  <c:v>136.70588235294116</c:v>
                </c:pt>
                <c:pt idx="100">
                  <c:v>136.50980392156865</c:v>
                </c:pt>
                <c:pt idx="101">
                  <c:v>137.21568627450981</c:v>
                </c:pt>
                <c:pt idx="102">
                  <c:v>136.98039215686276</c:v>
                </c:pt>
                <c:pt idx="103">
                  <c:v>137.33333333333334</c:v>
                </c:pt>
                <c:pt idx="104">
                  <c:v>139.05882352941177</c:v>
                </c:pt>
                <c:pt idx="105">
                  <c:v>138.8627450980392</c:v>
                </c:pt>
                <c:pt idx="106">
                  <c:v>139.13725490196077</c:v>
                </c:pt>
                <c:pt idx="107">
                  <c:v>140.47058823529412</c:v>
                </c:pt>
                <c:pt idx="108">
                  <c:v>141.1764705882353</c:v>
                </c:pt>
                <c:pt idx="109">
                  <c:v>141.9607843137255</c:v>
                </c:pt>
                <c:pt idx="110">
                  <c:v>142.27450980392157</c:v>
                </c:pt>
                <c:pt idx="111">
                  <c:v>142.07843137254901</c:v>
                </c:pt>
                <c:pt idx="112">
                  <c:v>141.9607843137255</c:v>
                </c:pt>
                <c:pt idx="113">
                  <c:v>142.47058823529412</c:v>
                </c:pt>
                <c:pt idx="114">
                  <c:v>142.39215686274511</c:v>
                </c:pt>
                <c:pt idx="115">
                  <c:v>142.78431372549019</c:v>
                </c:pt>
                <c:pt idx="116">
                  <c:v>143.60784313725489</c:v>
                </c:pt>
                <c:pt idx="117">
                  <c:v>144.23529411764707</c:v>
                </c:pt>
                <c:pt idx="118">
                  <c:v>145.52941176470588</c:v>
                </c:pt>
                <c:pt idx="119">
                  <c:v>144.8627450980392</c:v>
                </c:pt>
                <c:pt idx="120">
                  <c:v>146.35294117647061</c:v>
                </c:pt>
                <c:pt idx="121">
                  <c:v>147.25490196078431</c:v>
                </c:pt>
                <c:pt idx="122">
                  <c:v>147.1764705882353</c:v>
                </c:pt>
                <c:pt idx="123">
                  <c:v>147.01960784313727</c:v>
                </c:pt>
                <c:pt idx="124">
                  <c:v>146.78431372549019</c:v>
                </c:pt>
                <c:pt idx="125">
                  <c:v>146.31372549019608</c:v>
                </c:pt>
                <c:pt idx="126">
                  <c:v>146.86274509803923</c:v>
                </c:pt>
                <c:pt idx="127">
                  <c:v>148.15686274509804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2A5-455D-813D-9048D6BC34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43977008"/>
        <c:axId val="1143970768"/>
      </c:lineChart>
      <c:dateAx>
        <c:axId val="1143977008"/>
        <c:scaling>
          <c:orientation val="minMax"/>
        </c:scaling>
        <c:delete val="0"/>
        <c:axPos val="b"/>
        <c:numFmt formatCode="yyyy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3970768"/>
        <c:crosses val="autoZero"/>
        <c:auto val="1"/>
        <c:lblOffset val="100"/>
        <c:baseTimeUnit val="months"/>
        <c:majorUnit val="12"/>
        <c:majorTimeUnit val="months"/>
      </c:dateAx>
      <c:valAx>
        <c:axId val="1143970768"/>
        <c:scaling>
          <c:orientation val="minMax"/>
          <c:max val="250"/>
          <c:min val="9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3977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ayout>
        <c:manualLayout>
          <c:xMode val="edge"/>
          <c:yMode val="edge"/>
          <c:x val="0.3046269103925151"/>
          <c:y val="7.8941964908445128E-2"/>
          <c:w val="0.52007312897361169"/>
          <c:h val="6.583425902627330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accent5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solidFill>
            <a:schemeClr val="accent5"/>
          </a:solidFill>
        </a:defRPr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1920" b="1" i="0" u="none" strike="noStrike" kern="1200" spc="0" baseline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pPr>
            <a:r>
              <a:rPr lang="en-US" sz="1800" b="0" dirty="0"/>
              <a:t>D.C. Metro Housing Affordability</a:t>
            </a:r>
            <a:br>
              <a:rPr lang="en-US" sz="1800" b="0" dirty="0"/>
            </a:br>
            <a:r>
              <a:rPr lang="en-US" sz="1400" b="0" dirty="0"/>
              <a:t>Index (Jan 2016=100)</a:t>
            </a:r>
            <a:endParaRPr lang="en-US" sz="1800" b="0" dirty="0"/>
          </a:p>
        </c:rich>
      </c:tx>
      <c:layout>
        <c:manualLayout>
          <c:xMode val="edge"/>
          <c:yMode val="edge"/>
          <c:x val="0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1920" b="1" i="0" u="none" strike="noStrike" kern="1200" spc="0" baseline="0">
              <a:solidFill>
                <a:schemeClr val="accent5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899877873906535E-2"/>
          <c:y val="0.16292186293068225"/>
          <c:w val="0.93813760423834547"/>
          <c:h val="0.6799631803926430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Home Prices</c:v>
                </c:pt>
              </c:strCache>
            </c:strRef>
          </c:tx>
          <c:spPr>
            <a:ln w="38100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Sheet1!$A$2:$A$129</c:f>
              <c:numCache>
                <c:formatCode>mmm\-yy</c:formatCode>
                <c:ptCount val="128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 formatCode="[$-409]mmm\-yy;@">
                  <c:v>42736</c:v>
                </c:pt>
                <c:pt idx="13" formatCode="[$-409]mmm\-yy;@">
                  <c:v>42767</c:v>
                </c:pt>
                <c:pt idx="14" formatCode="[$-409]mmm\-yy;@">
                  <c:v>42795</c:v>
                </c:pt>
                <c:pt idx="15" formatCode="[$-409]mmm\-yy;@">
                  <c:v>42826</c:v>
                </c:pt>
                <c:pt idx="16" formatCode="[$-409]mmm\-yy;@">
                  <c:v>42856</c:v>
                </c:pt>
                <c:pt idx="17" formatCode="[$-409]mmm\-yy;@">
                  <c:v>42887</c:v>
                </c:pt>
                <c:pt idx="18" formatCode="[$-409]mmm\-yy;@">
                  <c:v>42917</c:v>
                </c:pt>
                <c:pt idx="19" formatCode="[$-409]mmm\-yy;@">
                  <c:v>42948</c:v>
                </c:pt>
                <c:pt idx="20" formatCode="[$-409]mmm\-yy;@">
                  <c:v>42979</c:v>
                </c:pt>
                <c:pt idx="21" formatCode="[$-409]mmm\-yy;@">
                  <c:v>43009</c:v>
                </c:pt>
                <c:pt idx="22" formatCode="[$-409]mmm\-yy;@">
                  <c:v>43040</c:v>
                </c:pt>
                <c:pt idx="23" formatCode="[$-409]mmm\-yy;@">
                  <c:v>43070</c:v>
                </c:pt>
                <c:pt idx="24" formatCode="[$-409]mmm\-yy;@">
                  <c:v>43101</c:v>
                </c:pt>
                <c:pt idx="25" formatCode="[$-409]mmm\-yy;@">
                  <c:v>43132</c:v>
                </c:pt>
                <c:pt idx="26" formatCode="[$-409]mmm\-yy;@">
                  <c:v>43160</c:v>
                </c:pt>
                <c:pt idx="27" formatCode="[$-409]mmm\-yy;@">
                  <c:v>43191</c:v>
                </c:pt>
                <c:pt idx="28" formatCode="[$-409]mmm\-yy;@">
                  <c:v>43221</c:v>
                </c:pt>
                <c:pt idx="29" formatCode="[$-409]mmm\-yy;@">
                  <c:v>43252</c:v>
                </c:pt>
                <c:pt idx="30" formatCode="[$-409]mmm\-yy;@">
                  <c:v>43282</c:v>
                </c:pt>
                <c:pt idx="31" formatCode="[$-409]mmm\-yy;@">
                  <c:v>43313</c:v>
                </c:pt>
                <c:pt idx="32" formatCode="[$-409]mmm\-yy;@">
                  <c:v>43344</c:v>
                </c:pt>
                <c:pt idx="33" formatCode="[$-409]mmm\-yy;@">
                  <c:v>43374</c:v>
                </c:pt>
                <c:pt idx="34" formatCode="[$-409]mmm\-yy;@">
                  <c:v>43405</c:v>
                </c:pt>
                <c:pt idx="35" formatCode="[$-409]mmm\-yy;@">
                  <c:v>43435</c:v>
                </c:pt>
                <c:pt idx="36" formatCode="[$-409]mmm\-yy;@">
                  <c:v>43466</c:v>
                </c:pt>
                <c:pt idx="37" formatCode="[$-409]mmm\-yy;@">
                  <c:v>43497</c:v>
                </c:pt>
                <c:pt idx="38" formatCode="[$-409]mmm\-yy;@">
                  <c:v>43525</c:v>
                </c:pt>
                <c:pt idx="39" formatCode="[$-409]mmm\-yy;@">
                  <c:v>43556</c:v>
                </c:pt>
                <c:pt idx="40" formatCode="[$-409]mmm\-yy;@">
                  <c:v>43586</c:v>
                </c:pt>
                <c:pt idx="41" formatCode="[$-409]mmm\-yy;@">
                  <c:v>43617</c:v>
                </c:pt>
                <c:pt idx="42" formatCode="[$-409]mmm\-yy;@">
                  <c:v>43647</c:v>
                </c:pt>
                <c:pt idx="43" formatCode="[$-409]mmm\-yy;@">
                  <c:v>43678</c:v>
                </c:pt>
                <c:pt idx="44" formatCode="[$-409]mmm\-yy;@">
                  <c:v>43709</c:v>
                </c:pt>
                <c:pt idx="45" formatCode="[$-409]mmm\-yy;@">
                  <c:v>43739</c:v>
                </c:pt>
                <c:pt idx="46" formatCode="[$-409]mmm\-yy;@">
                  <c:v>43770</c:v>
                </c:pt>
                <c:pt idx="47" formatCode="[$-409]mmm\-yy;@">
                  <c:v>43800</c:v>
                </c:pt>
                <c:pt idx="48" formatCode="[$-409]mmm\-yy;@">
                  <c:v>43831</c:v>
                </c:pt>
                <c:pt idx="49" formatCode="[$-409]mmm\-yy;@">
                  <c:v>43862</c:v>
                </c:pt>
                <c:pt idx="50" formatCode="[$-409]mmm\-yy;@">
                  <c:v>43891</c:v>
                </c:pt>
                <c:pt idx="51" formatCode="[$-409]mmm\-yy;@">
                  <c:v>43922</c:v>
                </c:pt>
                <c:pt idx="52" formatCode="[$-409]mmm\-yy;@">
                  <c:v>43952</c:v>
                </c:pt>
                <c:pt idx="53" formatCode="[$-409]mmm\-yy;@">
                  <c:v>43983</c:v>
                </c:pt>
                <c:pt idx="54" formatCode="[$-409]mmm\-yy;@">
                  <c:v>44013</c:v>
                </c:pt>
                <c:pt idx="55" formatCode="[$-409]mmm\-yy;@">
                  <c:v>44044</c:v>
                </c:pt>
                <c:pt idx="56" formatCode="[$-409]mmm\-yy;@">
                  <c:v>44075</c:v>
                </c:pt>
                <c:pt idx="57" formatCode="[$-409]mmm\-yy;@">
                  <c:v>44105</c:v>
                </c:pt>
                <c:pt idx="58" formatCode="[$-409]mmm\-yy;@">
                  <c:v>44136</c:v>
                </c:pt>
                <c:pt idx="59" formatCode="[$-409]mmm\-yy;@">
                  <c:v>44166</c:v>
                </c:pt>
                <c:pt idx="60" formatCode="[$-409]mmm\-yy;@">
                  <c:v>44197</c:v>
                </c:pt>
                <c:pt idx="61" formatCode="[$-409]mmm\-yy;@">
                  <c:v>44228</c:v>
                </c:pt>
                <c:pt idx="62" formatCode="[$-409]mmm\-yy;@">
                  <c:v>44256</c:v>
                </c:pt>
                <c:pt idx="63" formatCode="[$-409]mmm\-yy;@">
                  <c:v>44287</c:v>
                </c:pt>
                <c:pt idx="64" formatCode="[$-409]mmm\-yy;@">
                  <c:v>44317</c:v>
                </c:pt>
                <c:pt idx="65" formatCode="[$-409]mmm\-yy;@">
                  <c:v>44348</c:v>
                </c:pt>
                <c:pt idx="66" formatCode="[$-409]mmm\-yy;@">
                  <c:v>44378</c:v>
                </c:pt>
                <c:pt idx="67" formatCode="[$-409]mmm\-yy;@">
                  <c:v>44409</c:v>
                </c:pt>
                <c:pt idx="68" formatCode="[$-409]mmm\-yy;@">
                  <c:v>44440</c:v>
                </c:pt>
                <c:pt idx="69" formatCode="[$-409]mmm\-yy;@">
                  <c:v>44470</c:v>
                </c:pt>
                <c:pt idx="70" formatCode="[$-409]mmm\-yy;@">
                  <c:v>44501</c:v>
                </c:pt>
                <c:pt idx="71" formatCode="[$-409]mmm\-yy;@">
                  <c:v>44531</c:v>
                </c:pt>
                <c:pt idx="72" formatCode="[$-409]mmm\-yy;@">
                  <c:v>44562</c:v>
                </c:pt>
                <c:pt idx="73" formatCode="[$-409]mmm\-yy;@">
                  <c:v>44593</c:v>
                </c:pt>
                <c:pt idx="74" formatCode="[$-409]mmm\-yy;@">
                  <c:v>44621</c:v>
                </c:pt>
                <c:pt idx="75" formatCode="[$-409]mmm\-yy;@">
                  <c:v>44652</c:v>
                </c:pt>
                <c:pt idx="76" formatCode="[$-409]mmm\-yy;@">
                  <c:v>44682</c:v>
                </c:pt>
                <c:pt idx="77" formatCode="[$-409]mmm\-yy;@">
                  <c:v>44713</c:v>
                </c:pt>
                <c:pt idx="78" formatCode="[$-409]mmm\-yy;@">
                  <c:v>44743</c:v>
                </c:pt>
                <c:pt idx="79" formatCode="[$-409]mmm\-yy;@">
                  <c:v>44774</c:v>
                </c:pt>
                <c:pt idx="80" formatCode="[$-409]mmm\-yy;@">
                  <c:v>44805</c:v>
                </c:pt>
                <c:pt idx="81" formatCode="[$-409]mmm\-yy;@">
                  <c:v>44835</c:v>
                </c:pt>
                <c:pt idx="82" formatCode="[$-409]mmm\-yy;@">
                  <c:v>44866</c:v>
                </c:pt>
                <c:pt idx="83" formatCode="[$-409]mmm\-yy;@">
                  <c:v>44896</c:v>
                </c:pt>
                <c:pt idx="84" formatCode="[$-409]mmm\-yy;@">
                  <c:v>44927</c:v>
                </c:pt>
                <c:pt idx="85" formatCode="[$-409]mmm\-yy;@">
                  <c:v>44958</c:v>
                </c:pt>
                <c:pt idx="86" formatCode="[$-409]mmm\-yy;@">
                  <c:v>44986</c:v>
                </c:pt>
                <c:pt idx="87" formatCode="[$-409]mmm\-yy;@">
                  <c:v>45017</c:v>
                </c:pt>
                <c:pt idx="88" formatCode="[$-409]mmm\-yy;@">
                  <c:v>45047</c:v>
                </c:pt>
                <c:pt idx="89" formatCode="[$-409]mmm\-yy;@">
                  <c:v>45078</c:v>
                </c:pt>
                <c:pt idx="90" formatCode="[$-409]mmm\-yy;@">
                  <c:v>45108</c:v>
                </c:pt>
                <c:pt idx="91" formatCode="[$-409]mmm\-yy;@">
                  <c:v>45139</c:v>
                </c:pt>
                <c:pt idx="92" formatCode="[$-409]mmm\-yy;@">
                  <c:v>45170</c:v>
                </c:pt>
                <c:pt idx="93" formatCode="[$-409]mmm\-yy;@">
                  <c:v>45200</c:v>
                </c:pt>
                <c:pt idx="94" formatCode="[$-409]mmm\-yy;@">
                  <c:v>45231</c:v>
                </c:pt>
                <c:pt idx="95" formatCode="[$-409]mmm\-yy;@">
                  <c:v>45261</c:v>
                </c:pt>
                <c:pt idx="96" formatCode="[$-409]mmm\-yy;@">
                  <c:v>45292</c:v>
                </c:pt>
                <c:pt idx="97" formatCode="[$-409]mmm\-yy;@">
                  <c:v>45323</c:v>
                </c:pt>
                <c:pt idx="98">
                  <c:v>45352</c:v>
                </c:pt>
                <c:pt idx="99">
                  <c:v>45383</c:v>
                </c:pt>
                <c:pt idx="100">
                  <c:v>45413</c:v>
                </c:pt>
                <c:pt idx="101">
                  <c:v>45444</c:v>
                </c:pt>
                <c:pt idx="102">
                  <c:v>45474</c:v>
                </c:pt>
                <c:pt idx="103">
                  <c:v>45505</c:v>
                </c:pt>
                <c:pt idx="104">
                  <c:v>45536</c:v>
                </c:pt>
                <c:pt idx="105">
                  <c:v>45566</c:v>
                </c:pt>
                <c:pt idx="106">
                  <c:v>45597</c:v>
                </c:pt>
                <c:pt idx="107">
                  <c:v>45627</c:v>
                </c:pt>
                <c:pt idx="108">
                  <c:v>45658</c:v>
                </c:pt>
                <c:pt idx="109">
                  <c:v>45689</c:v>
                </c:pt>
                <c:pt idx="110">
                  <c:v>45717</c:v>
                </c:pt>
                <c:pt idx="111">
                  <c:v>45748</c:v>
                </c:pt>
                <c:pt idx="112">
                  <c:v>45778</c:v>
                </c:pt>
                <c:pt idx="113">
                  <c:v>45809</c:v>
                </c:pt>
                <c:pt idx="114">
                  <c:v>45839</c:v>
                </c:pt>
                <c:pt idx="115">
                  <c:v>45870</c:v>
                </c:pt>
                <c:pt idx="116">
                  <c:v>45901</c:v>
                </c:pt>
                <c:pt idx="117">
                  <c:v>45931</c:v>
                </c:pt>
                <c:pt idx="118">
                  <c:v>45962</c:v>
                </c:pt>
                <c:pt idx="119">
                  <c:v>45992</c:v>
                </c:pt>
                <c:pt idx="120">
                  <c:v>46023</c:v>
                </c:pt>
                <c:pt idx="121">
                  <c:v>46054</c:v>
                </c:pt>
                <c:pt idx="122">
                  <c:v>46082</c:v>
                </c:pt>
                <c:pt idx="123">
                  <c:v>46113</c:v>
                </c:pt>
                <c:pt idx="124">
                  <c:v>46143</c:v>
                </c:pt>
                <c:pt idx="125">
                  <c:v>46174</c:v>
                </c:pt>
                <c:pt idx="126">
                  <c:v>46204</c:v>
                </c:pt>
                <c:pt idx="127">
                  <c:v>46235</c:v>
                </c:pt>
              </c:numCache>
            </c:numRef>
          </c:cat>
          <c:val>
            <c:numRef>
              <c:f>Sheet1!$B$2:$B$129</c:f>
              <c:numCache>
                <c:formatCode>General</c:formatCode>
                <c:ptCount val="128"/>
                <c:pt idx="0">
                  <c:v>100</c:v>
                </c:pt>
                <c:pt idx="1">
                  <c:v>100.26737967914438</c:v>
                </c:pt>
                <c:pt idx="2">
                  <c:v>104.81283422459893</c:v>
                </c:pt>
                <c:pt idx="3">
                  <c:v>109.35828877005346</c:v>
                </c:pt>
                <c:pt idx="4">
                  <c:v>112.29946524064172</c:v>
                </c:pt>
                <c:pt idx="5">
                  <c:v>116.28342245989305</c:v>
                </c:pt>
                <c:pt idx="6">
                  <c:v>113.63636363636364</c:v>
                </c:pt>
                <c:pt idx="7">
                  <c:v>110.96256684491979</c:v>
                </c:pt>
                <c:pt idx="8">
                  <c:v>105.14705882352942</c:v>
                </c:pt>
                <c:pt idx="9">
                  <c:v>106.41711229946524</c:v>
                </c:pt>
                <c:pt idx="10">
                  <c:v>106.95187165775401</c:v>
                </c:pt>
                <c:pt idx="11">
                  <c:v>109.61229946524065</c:v>
                </c:pt>
                <c:pt idx="12">
                  <c:v>104.27807486631015</c:v>
                </c:pt>
                <c:pt idx="13">
                  <c:v>105.08021390374331</c:v>
                </c:pt>
                <c:pt idx="14">
                  <c:v>109.62566844919786</c:v>
                </c:pt>
                <c:pt idx="15">
                  <c:v>114.70588235294117</c:v>
                </c:pt>
                <c:pt idx="16">
                  <c:v>119.20614973262032</c:v>
                </c:pt>
                <c:pt idx="17">
                  <c:v>118.44919786096257</c:v>
                </c:pt>
                <c:pt idx="18">
                  <c:v>114.97326203208556</c:v>
                </c:pt>
                <c:pt idx="19">
                  <c:v>113.60962566844918</c:v>
                </c:pt>
                <c:pt idx="20">
                  <c:v>108.15508021390374</c:v>
                </c:pt>
                <c:pt idx="21">
                  <c:v>108.8235294117647</c:v>
                </c:pt>
                <c:pt idx="22">
                  <c:v>112.29946524064172</c:v>
                </c:pt>
                <c:pt idx="23">
                  <c:v>111.1096256684492</c:v>
                </c:pt>
                <c:pt idx="24">
                  <c:v>106.92513368983958</c:v>
                </c:pt>
                <c:pt idx="25">
                  <c:v>108.68983957219251</c:v>
                </c:pt>
                <c:pt idx="26">
                  <c:v>114.30481283422461</c:v>
                </c:pt>
                <c:pt idx="27">
                  <c:v>117.64705882352942</c:v>
                </c:pt>
                <c:pt idx="28">
                  <c:v>120.85561497326202</c:v>
                </c:pt>
                <c:pt idx="29">
                  <c:v>122.99465240641712</c:v>
                </c:pt>
                <c:pt idx="30">
                  <c:v>120.29411764705881</c:v>
                </c:pt>
                <c:pt idx="31">
                  <c:v>116.84491978609626</c:v>
                </c:pt>
                <c:pt idx="32">
                  <c:v>110.96256684491979</c:v>
                </c:pt>
                <c:pt idx="33">
                  <c:v>112.29946524064172</c:v>
                </c:pt>
                <c:pt idx="34">
                  <c:v>116.30989304812833</c:v>
                </c:pt>
                <c:pt idx="35">
                  <c:v>114.97326203208556</c:v>
                </c:pt>
                <c:pt idx="36">
                  <c:v>110.96256684491979</c:v>
                </c:pt>
                <c:pt idx="37">
                  <c:v>112.01604278074866</c:v>
                </c:pt>
                <c:pt idx="38">
                  <c:v>117.64705882352942</c:v>
                </c:pt>
                <c:pt idx="39">
                  <c:v>123.46256684491979</c:v>
                </c:pt>
                <c:pt idx="40">
                  <c:v>123.52941176470588</c:v>
                </c:pt>
                <c:pt idx="41">
                  <c:v>128.07486631016042</c:v>
                </c:pt>
                <c:pt idx="42">
                  <c:v>122.99465240641712</c:v>
                </c:pt>
                <c:pt idx="43">
                  <c:v>121.79144385026738</c:v>
                </c:pt>
                <c:pt idx="44">
                  <c:v>114.94652406417111</c:v>
                </c:pt>
                <c:pt idx="45">
                  <c:v>120.32085561497325</c:v>
                </c:pt>
                <c:pt idx="46">
                  <c:v>121.65775401069519</c:v>
                </c:pt>
                <c:pt idx="47">
                  <c:v>121.12299465240642</c:v>
                </c:pt>
                <c:pt idx="48">
                  <c:v>116.31016042780749</c:v>
                </c:pt>
                <c:pt idx="49">
                  <c:v>120.32085561497325</c:v>
                </c:pt>
                <c:pt idx="50">
                  <c:v>128.07486631016042</c:v>
                </c:pt>
                <c:pt idx="51">
                  <c:v>133.34064171122995</c:v>
                </c:pt>
                <c:pt idx="52">
                  <c:v>130.98930481283421</c:v>
                </c:pt>
                <c:pt idx="53">
                  <c:v>131.01604278074865</c:v>
                </c:pt>
                <c:pt idx="54">
                  <c:v>137.96764705882353</c:v>
                </c:pt>
                <c:pt idx="55">
                  <c:v>135.02673796791444</c:v>
                </c:pt>
                <c:pt idx="56">
                  <c:v>134.52433155080215</c:v>
                </c:pt>
                <c:pt idx="57">
                  <c:v>133.68983957219251</c:v>
                </c:pt>
                <c:pt idx="58">
                  <c:v>132.55347593582886</c:v>
                </c:pt>
                <c:pt idx="59">
                  <c:v>129.024064171123</c:v>
                </c:pt>
                <c:pt idx="60">
                  <c:v>128.34224598930481</c:v>
                </c:pt>
                <c:pt idx="61">
                  <c:v>127.19973262032084</c:v>
                </c:pt>
                <c:pt idx="62">
                  <c:v>137.70053475935828</c:v>
                </c:pt>
                <c:pt idx="63">
                  <c:v>145.72192513368984</c:v>
                </c:pt>
                <c:pt idx="64">
                  <c:v>149.7326203208556</c:v>
                </c:pt>
                <c:pt idx="65">
                  <c:v>151.06951871657753</c:v>
                </c:pt>
                <c:pt idx="66">
                  <c:v>147.05882352941177</c:v>
                </c:pt>
                <c:pt idx="67">
                  <c:v>143.51604278074865</c:v>
                </c:pt>
                <c:pt idx="68">
                  <c:v>137.70053475935828</c:v>
                </c:pt>
                <c:pt idx="69">
                  <c:v>143.04812834224597</c:v>
                </c:pt>
                <c:pt idx="70">
                  <c:v>142.11229946524065</c:v>
                </c:pt>
                <c:pt idx="71">
                  <c:v>139.03743315508021</c:v>
                </c:pt>
                <c:pt idx="72">
                  <c:v>133.42245989304814</c:v>
                </c:pt>
                <c:pt idx="73">
                  <c:v>140.64171122994654</c:v>
                </c:pt>
                <c:pt idx="74">
                  <c:v>148.6283422459893</c:v>
                </c:pt>
                <c:pt idx="75">
                  <c:v>159.09090909090909</c:v>
                </c:pt>
                <c:pt idx="76">
                  <c:v>161.76470588235296</c:v>
                </c:pt>
                <c:pt idx="77">
                  <c:v>159.90160427807487</c:v>
                </c:pt>
                <c:pt idx="78">
                  <c:v>150.47219251336898</c:v>
                </c:pt>
                <c:pt idx="79">
                  <c:v>148.39572192513367</c:v>
                </c:pt>
                <c:pt idx="80">
                  <c:v>142.24598930481284</c:v>
                </c:pt>
                <c:pt idx="81">
                  <c:v>147.05882352941177</c:v>
                </c:pt>
                <c:pt idx="82">
                  <c:v>144.04679144385025</c:v>
                </c:pt>
                <c:pt idx="83">
                  <c:v>137.25</c:v>
                </c:pt>
                <c:pt idx="84">
                  <c:v>133.68983957219251</c:v>
                </c:pt>
                <c:pt idx="85">
                  <c:v>143.04812834224597</c:v>
                </c:pt>
                <c:pt idx="86">
                  <c:v>145.72192513368984</c:v>
                </c:pt>
                <c:pt idx="87">
                  <c:v>156.68449197860963</c:v>
                </c:pt>
                <c:pt idx="88">
                  <c:v>160.42780748663102</c:v>
                </c:pt>
                <c:pt idx="89">
                  <c:v>160.42780748663102</c:v>
                </c:pt>
                <c:pt idx="90">
                  <c:v>157.75401069518716</c:v>
                </c:pt>
                <c:pt idx="91">
                  <c:v>156.41711229946523</c:v>
                </c:pt>
                <c:pt idx="92">
                  <c:v>147.05882352941177</c:v>
                </c:pt>
                <c:pt idx="93">
                  <c:v>151.8716577540107</c:v>
                </c:pt>
                <c:pt idx="94">
                  <c:v>152.40641711229947</c:v>
                </c:pt>
                <c:pt idx="95">
                  <c:v>148.38235294117646</c:v>
                </c:pt>
                <c:pt idx="96">
                  <c:v>143.04812834224597</c:v>
                </c:pt>
                <c:pt idx="97">
                  <c:v>149.7326203208556</c:v>
                </c:pt>
                <c:pt idx="98">
                  <c:v>160.42513368983958</c:v>
                </c:pt>
                <c:pt idx="99">
                  <c:v>171.12299465240642</c:v>
                </c:pt>
                <c:pt idx="100">
                  <c:v>171.12299465240642</c:v>
                </c:pt>
                <c:pt idx="101">
                  <c:v>171.12299465240642</c:v>
                </c:pt>
                <c:pt idx="102">
                  <c:v>167.11229946524065</c:v>
                </c:pt>
                <c:pt idx="103">
                  <c:v>163.63636363636365</c:v>
                </c:pt>
                <c:pt idx="104">
                  <c:v>160.16042780748663</c:v>
                </c:pt>
                <c:pt idx="105">
                  <c:v>160.42780748663102</c:v>
                </c:pt>
                <c:pt idx="106">
                  <c:v>160.42780748663102</c:v>
                </c:pt>
                <c:pt idx="107">
                  <c:v>157.75401069518716</c:v>
                </c:pt>
                <c:pt idx="108">
                  <c:v>149.274064171123</c:v>
                </c:pt>
                <c:pt idx="109">
                  <c:v>159.62566844919786</c:v>
                </c:pt>
                <c:pt idx="110">
                  <c:v>167.11229946524065</c:v>
                </c:pt>
                <c:pt idx="111">
                  <c:v>175.19117647058823</c:v>
                </c:pt>
                <c:pt idx="112">
                  <c:v>176.45721925133691</c:v>
                </c:pt>
                <c:pt idx="113">
                  <c:v>173.79679144385028</c:v>
                </c:pt>
                <c:pt idx="114">
                  <c:v>171.12299465240642</c:v>
                </c:pt>
                <c:pt idx="115">
                  <c:v>167.11229946524065</c:v>
                </c:pt>
                <c:pt idx="116">
                  <c:v>160.56149732620321</c:v>
                </c:pt>
                <c:pt idx="117">
                  <c:v>168.44919786096258</c:v>
                </c:pt>
                <c:pt idx="118">
                  <c:v>168.44919786096258</c:v>
                </c:pt>
                <c:pt idx="119">
                  <c:v>165.77540106951872</c:v>
                </c:pt>
                <c:pt idx="120">
                  <c:v>156.41711229946523</c:v>
                </c:pt>
                <c:pt idx="121">
                  <c:v>163.10160427807489</c:v>
                </c:pt>
                <c:pt idx="122">
                  <c:v>169.78609625668449</c:v>
                </c:pt>
                <c:pt idx="123">
                  <c:v>176.73796791443849</c:v>
                </c:pt>
                <c:pt idx="124">
                  <c:v>181.81818181818181</c:v>
                </c:pt>
                <c:pt idx="125">
                  <c:v>180.48128342245991</c:v>
                </c:pt>
                <c:pt idx="126">
                  <c:v>173.79679144385028</c:v>
                </c:pt>
                <c:pt idx="127">
                  <c:v>171.12299465240642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2A5-455D-813D-9048D6BC349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Monthly Payments</c:v>
                </c:pt>
              </c:strCache>
            </c:strRef>
          </c:tx>
          <c:spPr>
            <a:ln w="381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Sheet1!$A$2:$A$129</c:f>
              <c:numCache>
                <c:formatCode>mmm\-yy</c:formatCode>
                <c:ptCount val="128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 formatCode="[$-409]mmm\-yy;@">
                  <c:v>42736</c:v>
                </c:pt>
                <c:pt idx="13" formatCode="[$-409]mmm\-yy;@">
                  <c:v>42767</c:v>
                </c:pt>
                <c:pt idx="14" formatCode="[$-409]mmm\-yy;@">
                  <c:v>42795</c:v>
                </c:pt>
                <c:pt idx="15" formatCode="[$-409]mmm\-yy;@">
                  <c:v>42826</c:v>
                </c:pt>
                <c:pt idx="16" formatCode="[$-409]mmm\-yy;@">
                  <c:v>42856</c:v>
                </c:pt>
                <c:pt idx="17" formatCode="[$-409]mmm\-yy;@">
                  <c:v>42887</c:v>
                </c:pt>
                <c:pt idx="18" formatCode="[$-409]mmm\-yy;@">
                  <c:v>42917</c:v>
                </c:pt>
                <c:pt idx="19" formatCode="[$-409]mmm\-yy;@">
                  <c:v>42948</c:v>
                </c:pt>
                <c:pt idx="20" formatCode="[$-409]mmm\-yy;@">
                  <c:v>42979</c:v>
                </c:pt>
                <c:pt idx="21" formatCode="[$-409]mmm\-yy;@">
                  <c:v>43009</c:v>
                </c:pt>
                <c:pt idx="22" formatCode="[$-409]mmm\-yy;@">
                  <c:v>43040</c:v>
                </c:pt>
                <c:pt idx="23" formatCode="[$-409]mmm\-yy;@">
                  <c:v>43070</c:v>
                </c:pt>
                <c:pt idx="24" formatCode="[$-409]mmm\-yy;@">
                  <c:v>43101</c:v>
                </c:pt>
                <c:pt idx="25" formatCode="[$-409]mmm\-yy;@">
                  <c:v>43132</c:v>
                </c:pt>
                <c:pt idx="26" formatCode="[$-409]mmm\-yy;@">
                  <c:v>43160</c:v>
                </c:pt>
                <c:pt idx="27" formatCode="[$-409]mmm\-yy;@">
                  <c:v>43191</c:v>
                </c:pt>
                <c:pt idx="28" formatCode="[$-409]mmm\-yy;@">
                  <c:v>43221</c:v>
                </c:pt>
                <c:pt idx="29" formatCode="[$-409]mmm\-yy;@">
                  <c:v>43252</c:v>
                </c:pt>
                <c:pt idx="30" formatCode="[$-409]mmm\-yy;@">
                  <c:v>43282</c:v>
                </c:pt>
                <c:pt idx="31" formatCode="[$-409]mmm\-yy;@">
                  <c:v>43313</c:v>
                </c:pt>
                <c:pt idx="32" formatCode="[$-409]mmm\-yy;@">
                  <c:v>43344</c:v>
                </c:pt>
                <c:pt idx="33" formatCode="[$-409]mmm\-yy;@">
                  <c:v>43374</c:v>
                </c:pt>
                <c:pt idx="34" formatCode="[$-409]mmm\-yy;@">
                  <c:v>43405</c:v>
                </c:pt>
                <c:pt idx="35" formatCode="[$-409]mmm\-yy;@">
                  <c:v>43435</c:v>
                </c:pt>
                <c:pt idx="36" formatCode="[$-409]mmm\-yy;@">
                  <c:v>43466</c:v>
                </c:pt>
                <c:pt idx="37" formatCode="[$-409]mmm\-yy;@">
                  <c:v>43497</c:v>
                </c:pt>
                <c:pt idx="38" formatCode="[$-409]mmm\-yy;@">
                  <c:v>43525</c:v>
                </c:pt>
                <c:pt idx="39" formatCode="[$-409]mmm\-yy;@">
                  <c:v>43556</c:v>
                </c:pt>
                <c:pt idx="40" formatCode="[$-409]mmm\-yy;@">
                  <c:v>43586</c:v>
                </c:pt>
                <c:pt idx="41" formatCode="[$-409]mmm\-yy;@">
                  <c:v>43617</c:v>
                </c:pt>
                <c:pt idx="42" formatCode="[$-409]mmm\-yy;@">
                  <c:v>43647</c:v>
                </c:pt>
                <c:pt idx="43" formatCode="[$-409]mmm\-yy;@">
                  <c:v>43678</c:v>
                </c:pt>
                <c:pt idx="44" formatCode="[$-409]mmm\-yy;@">
                  <c:v>43709</c:v>
                </c:pt>
                <c:pt idx="45" formatCode="[$-409]mmm\-yy;@">
                  <c:v>43739</c:v>
                </c:pt>
                <c:pt idx="46" formatCode="[$-409]mmm\-yy;@">
                  <c:v>43770</c:v>
                </c:pt>
                <c:pt idx="47" formatCode="[$-409]mmm\-yy;@">
                  <c:v>43800</c:v>
                </c:pt>
                <c:pt idx="48" formatCode="[$-409]mmm\-yy;@">
                  <c:v>43831</c:v>
                </c:pt>
                <c:pt idx="49" formatCode="[$-409]mmm\-yy;@">
                  <c:v>43862</c:v>
                </c:pt>
                <c:pt idx="50" formatCode="[$-409]mmm\-yy;@">
                  <c:v>43891</c:v>
                </c:pt>
                <c:pt idx="51" formatCode="[$-409]mmm\-yy;@">
                  <c:v>43922</c:v>
                </c:pt>
                <c:pt idx="52" formatCode="[$-409]mmm\-yy;@">
                  <c:v>43952</c:v>
                </c:pt>
                <c:pt idx="53" formatCode="[$-409]mmm\-yy;@">
                  <c:v>43983</c:v>
                </c:pt>
                <c:pt idx="54" formatCode="[$-409]mmm\-yy;@">
                  <c:v>44013</c:v>
                </c:pt>
                <c:pt idx="55" formatCode="[$-409]mmm\-yy;@">
                  <c:v>44044</c:v>
                </c:pt>
                <c:pt idx="56" formatCode="[$-409]mmm\-yy;@">
                  <c:v>44075</c:v>
                </c:pt>
                <c:pt idx="57" formatCode="[$-409]mmm\-yy;@">
                  <c:v>44105</c:v>
                </c:pt>
                <c:pt idx="58" formatCode="[$-409]mmm\-yy;@">
                  <c:v>44136</c:v>
                </c:pt>
                <c:pt idx="59" formatCode="[$-409]mmm\-yy;@">
                  <c:v>44166</c:v>
                </c:pt>
                <c:pt idx="60" formatCode="[$-409]mmm\-yy;@">
                  <c:v>44197</c:v>
                </c:pt>
                <c:pt idx="61" formatCode="[$-409]mmm\-yy;@">
                  <c:v>44228</c:v>
                </c:pt>
                <c:pt idx="62" formatCode="[$-409]mmm\-yy;@">
                  <c:v>44256</c:v>
                </c:pt>
                <c:pt idx="63" formatCode="[$-409]mmm\-yy;@">
                  <c:v>44287</c:v>
                </c:pt>
                <c:pt idx="64" formatCode="[$-409]mmm\-yy;@">
                  <c:v>44317</c:v>
                </c:pt>
                <c:pt idx="65" formatCode="[$-409]mmm\-yy;@">
                  <c:v>44348</c:v>
                </c:pt>
                <c:pt idx="66" formatCode="[$-409]mmm\-yy;@">
                  <c:v>44378</c:v>
                </c:pt>
                <c:pt idx="67" formatCode="[$-409]mmm\-yy;@">
                  <c:v>44409</c:v>
                </c:pt>
                <c:pt idx="68" formatCode="[$-409]mmm\-yy;@">
                  <c:v>44440</c:v>
                </c:pt>
                <c:pt idx="69" formatCode="[$-409]mmm\-yy;@">
                  <c:v>44470</c:v>
                </c:pt>
                <c:pt idx="70" formatCode="[$-409]mmm\-yy;@">
                  <c:v>44501</c:v>
                </c:pt>
                <c:pt idx="71" formatCode="[$-409]mmm\-yy;@">
                  <c:v>44531</c:v>
                </c:pt>
                <c:pt idx="72" formatCode="[$-409]mmm\-yy;@">
                  <c:v>44562</c:v>
                </c:pt>
                <c:pt idx="73" formatCode="[$-409]mmm\-yy;@">
                  <c:v>44593</c:v>
                </c:pt>
                <c:pt idx="74" formatCode="[$-409]mmm\-yy;@">
                  <c:v>44621</c:v>
                </c:pt>
                <c:pt idx="75" formatCode="[$-409]mmm\-yy;@">
                  <c:v>44652</c:v>
                </c:pt>
                <c:pt idx="76" formatCode="[$-409]mmm\-yy;@">
                  <c:v>44682</c:v>
                </c:pt>
                <c:pt idx="77" formatCode="[$-409]mmm\-yy;@">
                  <c:v>44713</c:v>
                </c:pt>
                <c:pt idx="78" formatCode="[$-409]mmm\-yy;@">
                  <c:v>44743</c:v>
                </c:pt>
                <c:pt idx="79" formatCode="[$-409]mmm\-yy;@">
                  <c:v>44774</c:v>
                </c:pt>
                <c:pt idx="80" formatCode="[$-409]mmm\-yy;@">
                  <c:v>44805</c:v>
                </c:pt>
                <c:pt idx="81" formatCode="[$-409]mmm\-yy;@">
                  <c:v>44835</c:v>
                </c:pt>
                <c:pt idx="82" formatCode="[$-409]mmm\-yy;@">
                  <c:v>44866</c:v>
                </c:pt>
                <c:pt idx="83" formatCode="[$-409]mmm\-yy;@">
                  <c:v>44896</c:v>
                </c:pt>
                <c:pt idx="84" formatCode="[$-409]mmm\-yy;@">
                  <c:v>44927</c:v>
                </c:pt>
                <c:pt idx="85" formatCode="[$-409]mmm\-yy;@">
                  <c:v>44958</c:v>
                </c:pt>
                <c:pt idx="86" formatCode="[$-409]mmm\-yy;@">
                  <c:v>44986</c:v>
                </c:pt>
                <c:pt idx="87" formatCode="[$-409]mmm\-yy;@">
                  <c:v>45017</c:v>
                </c:pt>
                <c:pt idx="88" formatCode="[$-409]mmm\-yy;@">
                  <c:v>45047</c:v>
                </c:pt>
                <c:pt idx="89" formatCode="[$-409]mmm\-yy;@">
                  <c:v>45078</c:v>
                </c:pt>
                <c:pt idx="90" formatCode="[$-409]mmm\-yy;@">
                  <c:v>45108</c:v>
                </c:pt>
                <c:pt idx="91" formatCode="[$-409]mmm\-yy;@">
                  <c:v>45139</c:v>
                </c:pt>
                <c:pt idx="92" formatCode="[$-409]mmm\-yy;@">
                  <c:v>45170</c:v>
                </c:pt>
                <c:pt idx="93" formatCode="[$-409]mmm\-yy;@">
                  <c:v>45200</c:v>
                </c:pt>
                <c:pt idx="94" formatCode="[$-409]mmm\-yy;@">
                  <c:v>45231</c:v>
                </c:pt>
                <c:pt idx="95" formatCode="[$-409]mmm\-yy;@">
                  <c:v>45261</c:v>
                </c:pt>
                <c:pt idx="96" formatCode="[$-409]mmm\-yy;@">
                  <c:v>45292</c:v>
                </c:pt>
                <c:pt idx="97" formatCode="[$-409]mmm\-yy;@">
                  <c:v>45323</c:v>
                </c:pt>
                <c:pt idx="98">
                  <c:v>45352</c:v>
                </c:pt>
                <c:pt idx="99">
                  <c:v>45383</c:v>
                </c:pt>
                <c:pt idx="100">
                  <c:v>45413</c:v>
                </c:pt>
                <c:pt idx="101">
                  <c:v>45444</c:v>
                </c:pt>
                <c:pt idx="102">
                  <c:v>45474</c:v>
                </c:pt>
                <c:pt idx="103">
                  <c:v>45505</c:v>
                </c:pt>
                <c:pt idx="104">
                  <c:v>45536</c:v>
                </c:pt>
                <c:pt idx="105">
                  <c:v>45566</c:v>
                </c:pt>
                <c:pt idx="106">
                  <c:v>45597</c:v>
                </c:pt>
                <c:pt idx="107">
                  <c:v>45627</c:v>
                </c:pt>
                <c:pt idx="108">
                  <c:v>45658</c:v>
                </c:pt>
                <c:pt idx="109">
                  <c:v>45689</c:v>
                </c:pt>
                <c:pt idx="110">
                  <c:v>45717</c:v>
                </c:pt>
                <c:pt idx="111">
                  <c:v>45748</c:v>
                </c:pt>
                <c:pt idx="112">
                  <c:v>45778</c:v>
                </c:pt>
                <c:pt idx="113">
                  <c:v>45809</c:v>
                </c:pt>
                <c:pt idx="114">
                  <c:v>45839</c:v>
                </c:pt>
                <c:pt idx="115">
                  <c:v>45870</c:v>
                </c:pt>
                <c:pt idx="116">
                  <c:v>45901</c:v>
                </c:pt>
                <c:pt idx="117">
                  <c:v>45931</c:v>
                </c:pt>
                <c:pt idx="118">
                  <c:v>45962</c:v>
                </c:pt>
                <c:pt idx="119">
                  <c:v>45992</c:v>
                </c:pt>
                <c:pt idx="120">
                  <c:v>46023</c:v>
                </c:pt>
                <c:pt idx="121">
                  <c:v>46054</c:v>
                </c:pt>
                <c:pt idx="122">
                  <c:v>46082</c:v>
                </c:pt>
                <c:pt idx="123">
                  <c:v>46113</c:v>
                </c:pt>
                <c:pt idx="124">
                  <c:v>46143</c:v>
                </c:pt>
                <c:pt idx="125">
                  <c:v>46174</c:v>
                </c:pt>
                <c:pt idx="126">
                  <c:v>46204</c:v>
                </c:pt>
                <c:pt idx="127">
                  <c:v>46235</c:v>
                </c:pt>
              </c:numCache>
            </c:numRef>
          </c:cat>
          <c:val>
            <c:numRef>
              <c:f>Sheet1!$C$2:$C$129</c:f>
              <c:numCache>
                <c:formatCode>General</c:formatCode>
                <c:ptCount val="128"/>
                <c:pt idx="0">
                  <c:v>100</c:v>
                </c:pt>
                <c:pt idx="1">
                  <c:v>98.3120156306382</c:v>
                </c:pt>
                <c:pt idx="2">
                  <c:v>102.72559823494711</c:v>
                </c:pt>
                <c:pt idx="3">
                  <c:v>106.06587234277005</c:v>
                </c:pt>
                <c:pt idx="4">
                  <c:v>108.62016409004941</c:v>
                </c:pt>
                <c:pt idx="5">
                  <c:v>111.89785827043026</c:v>
                </c:pt>
                <c:pt idx="6">
                  <c:v>108.18141059621335</c:v>
                </c:pt>
                <c:pt idx="7">
                  <c:v>105.80757781697294</c:v>
                </c:pt>
                <c:pt idx="8">
                  <c:v>100.83387121212515</c:v>
                </c:pt>
                <c:pt idx="9">
                  <c:v>102.05965925429363</c:v>
                </c:pt>
                <c:pt idx="10">
                  <c:v>105.45805838398334</c:v>
                </c:pt>
                <c:pt idx="11">
                  <c:v>112.29405981610397</c:v>
                </c:pt>
                <c:pt idx="12">
                  <c:v>106.69242678626425</c:v>
                </c:pt>
                <c:pt idx="13">
                  <c:v>107.65510065684698</c:v>
                </c:pt>
                <c:pt idx="14">
                  <c:v>112.3068663220605</c:v>
                </c:pt>
                <c:pt idx="15">
                  <c:v>115.55523905007207</c:v>
                </c:pt>
                <c:pt idx="16">
                  <c:v>119.35688215967306</c:v>
                </c:pt>
                <c:pt idx="17">
                  <c:v>117.43281899066879</c:v>
                </c:pt>
                <c:pt idx="18">
                  <c:v>114.9487281848603</c:v>
                </c:pt>
                <c:pt idx="19">
                  <c:v>112.72219370288512</c:v>
                </c:pt>
                <c:pt idx="20">
                  <c:v>106.96079521996782</c:v>
                </c:pt>
                <c:pt idx="21">
                  <c:v>108.48244685875399</c:v>
                </c:pt>
                <c:pt idx="22">
                  <c:v>111.92293785068624</c:v>
                </c:pt>
                <c:pt idx="23">
                  <c:v>111.12415823302145</c:v>
                </c:pt>
                <c:pt idx="24">
                  <c:v>108.011551449373</c:v>
                </c:pt>
                <c:pt idx="25">
                  <c:v>112.75057543637328</c:v>
                </c:pt>
                <c:pt idx="26">
                  <c:v>119.39969085310818</c:v>
                </c:pt>
                <c:pt idx="27">
                  <c:v>123.01620935492568</c:v>
                </c:pt>
                <c:pt idx="28">
                  <c:v>127.56955965038344</c:v>
                </c:pt>
                <c:pt idx="29">
                  <c:v>129.46065026829851</c:v>
                </c:pt>
                <c:pt idx="30">
                  <c:v>126.31415059735689</c:v>
                </c:pt>
                <c:pt idx="31">
                  <c:v>123.1267499339279</c:v>
                </c:pt>
                <c:pt idx="32">
                  <c:v>118.1535691364473</c:v>
                </c:pt>
                <c:pt idx="33">
                  <c:v>121.67808489864046</c:v>
                </c:pt>
                <c:pt idx="34">
                  <c:v>126.21944215489449</c:v>
                </c:pt>
                <c:pt idx="35">
                  <c:v>122.27200440604669</c:v>
                </c:pt>
                <c:pt idx="36">
                  <c:v>116.3345526624022</c:v>
                </c:pt>
                <c:pt idx="37">
                  <c:v>116.40499441086811</c:v>
                </c:pt>
                <c:pt idx="38">
                  <c:v>120.77045558188561</c:v>
                </c:pt>
                <c:pt idx="39">
                  <c:v>124.86302610214153</c:v>
                </c:pt>
                <c:pt idx="40">
                  <c:v>124.11447804037714</c:v>
                </c:pt>
                <c:pt idx="41">
                  <c:v>125.19926142794576</c:v>
                </c:pt>
                <c:pt idx="42">
                  <c:v>120.18273951980663</c:v>
                </c:pt>
                <c:pt idx="43">
                  <c:v>117.40637887326358</c:v>
                </c:pt>
                <c:pt idx="44">
                  <c:v>111.11316382605452</c:v>
                </c:pt>
                <c:pt idx="45">
                  <c:v>116.84565099993239</c:v>
                </c:pt>
                <c:pt idx="46">
                  <c:v>118.17424232034722</c:v>
                </c:pt>
                <c:pt idx="47">
                  <c:v>117.908782446034</c:v>
                </c:pt>
                <c:pt idx="48">
                  <c:v>112.45069575889968</c:v>
                </c:pt>
                <c:pt idx="49">
                  <c:v>114.44116521495076</c:v>
                </c:pt>
                <c:pt idx="50">
                  <c:v>121.11540632352704</c:v>
                </c:pt>
                <c:pt idx="51">
                  <c:v>124.12197756210277</c:v>
                </c:pt>
                <c:pt idx="52">
                  <c:v>121.12958097664863</c:v>
                </c:pt>
                <c:pt idx="53">
                  <c:v>120.3411541160323</c:v>
                </c:pt>
                <c:pt idx="54">
                  <c:v>124.64239249709847</c:v>
                </c:pt>
                <c:pt idx="55">
                  <c:v>121.19931340031877</c:v>
                </c:pt>
                <c:pt idx="56">
                  <c:v>120.19185311561328</c:v>
                </c:pt>
                <c:pt idx="57">
                  <c:v>118.79824171505311</c:v>
                </c:pt>
                <c:pt idx="58">
                  <c:v>117.16605882081947</c:v>
                </c:pt>
                <c:pt idx="59">
                  <c:v>113.24677113189456</c:v>
                </c:pt>
                <c:pt idx="60">
                  <c:v>113.3451653479824</c:v>
                </c:pt>
                <c:pt idx="61">
                  <c:v>113.16589770058125</c:v>
                </c:pt>
                <c:pt idx="62">
                  <c:v>125.13902723888948</c:v>
                </c:pt>
                <c:pt idx="63">
                  <c:v>131.74812285645626</c:v>
                </c:pt>
                <c:pt idx="64">
                  <c:v>133.86539654177733</c:v>
                </c:pt>
                <c:pt idx="65">
                  <c:v>135.25870546878039</c:v>
                </c:pt>
                <c:pt idx="66">
                  <c:v>130.45674579837942</c:v>
                </c:pt>
                <c:pt idx="67">
                  <c:v>127.11765253548882</c:v>
                </c:pt>
                <c:pt idx="68">
                  <c:v>122.97676560857207</c:v>
                </c:pt>
                <c:pt idx="69">
                  <c:v>129.5900078169991</c:v>
                </c:pt>
                <c:pt idx="70">
                  <c:v>128.78993731945747</c:v>
                </c:pt>
                <c:pt idx="71">
                  <c:v>126.52746418276659</c:v>
                </c:pt>
                <c:pt idx="72">
                  <c:v>125.86788602478103</c:v>
                </c:pt>
                <c:pt idx="73">
                  <c:v>136.25058440994368</c:v>
                </c:pt>
                <c:pt idx="74">
                  <c:v>149.24769875419614</c:v>
                </c:pt>
                <c:pt idx="75">
                  <c:v>171.68681381975415</c:v>
                </c:pt>
                <c:pt idx="76">
                  <c:v>178.47314232626601</c:v>
                </c:pt>
                <c:pt idx="77">
                  <c:v>181.18095090501959</c:v>
                </c:pt>
                <c:pt idx="78">
                  <c:v>169.24879433609198</c:v>
                </c:pt>
                <c:pt idx="79">
                  <c:v>164.17748348557268</c:v>
                </c:pt>
                <c:pt idx="80">
                  <c:v>170.63768191931109</c:v>
                </c:pt>
                <c:pt idx="81">
                  <c:v>188.53280976487309</c:v>
                </c:pt>
                <c:pt idx="82">
                  <c:v>183.41967871542442</c:v>
                </c:pt>
                <c:pt idx="83">
                  <c:v>168.51046356764076</c:v>
                </c:pt>
                <c:pt idx="84">
                  <c:v>163.05821251457118</c:v>
                </c:pt>
                <c:pt idx="85">
                  <c:v>173.81104340385738</c:v>
                </c:pt>
                <c:pt idx="86">
                  <c:v>181.24790070369431</c:v>
                </c:pt>
                <c:pt idx="87">
                  <c:v>191.00726696424078</c:v>
                </c:pt>
                <c:pt idx="88">
                  <c:v>196.92558933528019</c:v>
                </c:pt>
                <c:pt idx="89">
                  <c:v>201.72188406923598</c:v>
                </c:pt>
                <c:pt idx="90">
                  <c:v>200.69032258539829</c:v>
                </c:pt>
                <c:pt idx="91">
                  <c:v>202.95514933158256</c:v>
                </c:pt>
                <c:pt idx="92">
                  <c:v>193.33840330326149</c:v>
                </c:pt>
                <c:pt idx="93">
                  <c:v>206.4730747154008</c:v>
                </c:pt>
                <c:pt idx="94">
                  <c:v>204.13036038614467</c:v>
                </c:pt>
                <c:pt idx="95">
                  <c:v>188.88086346494956</c:v>
                </c:pt>
                <c:pt idx="96">
                  <c:v>179.58480593920046</c:v>
                </c:pt>
                <c:pt idx="97">
                  <c:v>189.88751270933355</c:v>
                </c:pt>
                <c:pt idx="98">
                  <c:v>203.61857688639279</c:v>
                </c:pt>
                <c:pt idx="99">
                  <c:v>219.86066822382182</c:v>
                </c:pt>
                <c:pt idx="100">
                  <c:v>221.164173456817</c:v>
                </c:pt>
                <c:pt idx="101">
                  <c:v>218.5608457301976</c:v>
                </c:pt>
                <c:pt idx="102">
                  <c:v>212.34353559650376</c:v>
                </c:pt>
                <c:pt idx="103">
                  <c:v>201.93573095881359</c:v>
                </c:pt>
                <c:pt idx="104">
                  <c:v>192.38384945813257</c:v>
                </c:pt>
                <c:pt idx="105">
                  <c:v>196.92558933528019</c:v>
                </c:pt>
                <c:pt idx="106">
                  <c:v>203.44876401372596</c:v>
                </c:pt>
                <c:pt idx="107">
                  <c:v>198.65090052573916</c:v>
                </c:pt>
                <c:pt idx="108">
                  <c:v>192.23382527393667</c:v>
                </c:pt>
                <c:pt idx="109">
                  <c:v>202.98486095107341</c:v>
                </c:pt>
                <c:pt idx="110">
                  <c:v>208.7473985275698</c:v>
                </c:pt>
                <c:pt idx="111">
                  <c:v>219.99068094720613</c:v>
                </c:pt>
                <c:pt idx="112">
                  <c:v>223.23832148563204</c:v>
                </c:pt>
                <c:pt idx="113">
                  <c:v>219.98254332081495</c:v>
                </c:pt>
                <c:pt idx="114">
                  <c:v>214.86762790262426</c:v>
                </c:pt>
                <c:pt idx="115">
                  <c:v>207.67447794205077</c:v>
                </c:pt>
                <c:pt idx="116">
                  <c:v>195.72284171123476</c:v>
                </c:pt>
                <c:pt idx="117">
                  <c:v>203.20219911903817</c:v>
                </c:pt>
                <c:pt idx="118">
                  <c:v>203.02490253183473</c:v>
                </c:pt>
                <c:pt idx="119">
                  <c:v>199.2209180368813</c:v>
                </c:pt>
                <c:pt idx="120">
                  <c:v>188.87953144766612</c:v>
                </c:pt>
                <c:pt idx="121">
                  <c:v>193.56440266947806</c:v>
                </c:pt>
                <c:pt idx="122">
                  <c:v>203.86432288910029</c:v>
                </c:pt>
                <c:pt idx="123">
                  <c:v>214.3333427505988</c:v>
                </c:pt>
                <c:pt idx="124">
                  <c:v>223.56264356773789</c:v>
                </c:pt>
                <c:pt idx="125">
                  <c:v>225.83160457360032</c:v>
                </c:pt>
                <c:pt idx="126">
                  <c:v>217.92424795179781</c:v>
                </c:pt>
                <c:pt idx="127">
                  <c:v>214.68377517528546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2A5-455D-813D-9048D6BC349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Wages</c:v>
                </c:pt>
              </c:strCache>
            </c:strRef>
          </c:tx>
          <c:spPr>
            <a:ln w="38100" cap="rnd">
              <a:solidFill>
                <a:schemeClr val="bg2">
                  <a:lumMod val="9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Sheet1!$A$2:$A$129</c:f>
              <c:numCache>
                <c:formatCode>mmm\-yy</c:formatCode>
                <c:ptCount val="128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 formatCode="[$-409]mmm\-yy;@">
                  <c:v>42736</c:v>
                </c:pt>
                <c:pt idx="13" formatCode="[$-409]mmm\-yy;@">
                  <c:v>42767</c:v>
                </c:pt>
                <c:pt idx="14" formatCode="[$-409]mmm\-yy;@">
                  <c:v>42795</c:v>
                </c:pt>
                <c:pt idx="15" formatCode="[$-409]mmm\-yy;@">
                  <c:v>42826</c:v>
                </c:pt>
                <c:pt idx="16" formatCode="[$-409]mmm\-yy;@">
                  <c:v>42856</c:v>
                </c:pt>
                <c:pt idx="17" formatCode="[$-409]mmm\-yy;@">
                  <c:v>42887</c:v>
                </c:pt>
                <c:pt idx="18" formatCode="[$-409]mmm\-yy;@">
                  <c:v>42917</c:v>
                </c:pt>
                <c:pt idx="19" formatCode="[$-409]mmm\-yy;@">
                  <c:v>42948</c:v>
                </c:pt>
                <c:pt idx="20" formatCode="[$-409]mmm\-yy;@">
                  <c:v>42979</c:v>
                </c:pt>
                <c:pt idx="21" formatCode="[$-409]mmm\-yy;@">
                  <c:v>43009</c:v>
                </c:pt>
                <c:pt idx="22" formatCode="[$-409]mmm\-yy;@">
                  <c:v>43040</c:v>
                </c:pt>
                <c:pt idx="23" formatCode="[$-409]mmm\-yy;@">
                  <c:v>43070</c:v>
                </c:pt>
                <c:pt idx="24" formatCode="[$-409]mmm\-yy;@">
                  <c:v>43101</c:v>
                </c:pt>
                <c:pt idx="25" formatCode="[$-409]mmm\-yy;@">
                  <c:v>43132</c:v>
                </c:pt>
                <c:pt idx="26" formatCode="[$-409]mmm\-yy;@">
                  <c:v>43160</c:v>
                </c:pt>
                <c:pt idx="27" formatCode="[$-409]mmm\-yy;@">
                  <c:v>43191</c:v>
                </c:pt>
                <c:pt idx="28" formatCode="[$-409]mmm\-yy;@">
                  <c:v>43221</c:v>
                </c:pt>
                <c:pt idx="29" formatCode="[$-409]mmm\-yy;@">
                  <c:v>43252</c:v>
                </c:pt>
                <c:pt idx="30" formatCode="[$-409]mmm\-yy;@">
                  <c:v>43282</c:v>
                </c:pt>
                <c:pt idx="31" formatCode="[$-409]mmm\-yy;@">
                  <c:v>43313</c:v>
                </c:pt>
                <c:pt idx="32" formatCode="[$-409]mmm\-yy;@">
                  <c:v>43344</c:v>
                </c:pt>
                <c:pt idx="33" formatCode="[$-409]mmm\-yy;@">
                  <c:v>43374</c:v>
                </c:pt>
                <c:pt idx="34" formatCode="[$-409]mmm\-yy;@">
                  <c:v>43405</c:v>
                </c:pt>
                <c:pt idx="35" formatCode="[$-409]mmm\-yy;@">
                  <c:v>43435</c:v>
                </c:pt>
                <c:pt idx="36" formatCode="[$-409]mmm\-yy;@">
                  <c:v>43466</c:v>
                </c:pt>
                <c:pt idx="37" formatCode="[$-409]mmm\-yy;@">
                  <c:v>43497</c:v>
                </c:pt>
                <c:pt idx="38" formatCode="[$-409]mmm\-yy;@">
                  <c:v>43525</c:v>
                </c:pt>
                <c:pt idx="39" formatCode="[$-409]mmm\-yy;@">
                  <c:v>43556</c:v>
                </c:pt>
                <c:pt idx="40" formatCode="[$-409]mmm\-yy;@">
                  <c:v>43586</c:v>
                </c:pt>
                <c:pt idx="41" formatCode="[$-409]mmm\-yy;@">
                  <c:v>43617</c:v>
                </c:pt>
                <c:pt idx="42" formatCode="[$-409]mmm\-yy;@">
                  <c:v>43647</c:v>
                </c:pt>
                <c:pt idx="43" formatCode="[$-409]mmm\-yy;@">
                  <c:v>43678</c:v>
                </c:pt>
                <c:pt idx="44" formatCode="[$-409]mmm\-yy;@">
                  <c:v>43709</c:v>
                </c:pt>
                <c:pt idx="45" formatCode="[$-409]mmm\-yy;@">
                  <c:v>43739</c:v>
                </c:pt>
                <c:pt idx="46" formatCode="[$-409]mmm\-yy;@">
                  <c:v>43770</c:v>
                </c:pt>
                <c:pt idx="47" formatCode="[$-409]mmm\-yy;@">
                  <c:v>43800</c:v>
                </c:pt>
                <c:pt idx="48" formatCode="[$-409]mmm\-yy;@">
                  <c:v>43831</c:v>
                </c:pt>
                <c:pt idx="49" formatCode="[$-409]mmm\-yy;@">
                  <c:v>43862</c:v>
                </c:pt>
                <c:pt idx="50" formatCode="[$-409]mmm\-yy;@">
                  <c:v>43891</c:v>
                </c:pt>
                <c:pt idx="51" formatCode="[$-409]mmm\-yy;@">
                  <c:v>43922</c:v>
                </c:pt>
                <c:pt idx="52" formatCode="[$-409]mmm\-yy;@">
                  <c:v>43952</c:v>
                </c:pt>
                <c:pt idx="53" formatCode="[$-409]mmm\-yy;@">
                  <c:v>43983</c:v>
                </c:pt>
                <c:pt idx="54" formatCode="[$-409]mmm\-yy;@">
                  <c:v>44013</c:v>
                </c:pt>
                <c:pt idx="55" formatCode="[$-409]mmm\-yy;@">
                  <c:v>44044</c:v>
                </c:pt>
                <c:pt idx="56" formatCode="[$-409]mmm\-yy;@">
                  <c:v>44075</c:v>
                </c:pt>
                <c:pt idx="57" formatCode="[$-409]mmm\-yy;@">
                  <c:v>44105</c:v>
                </c:pt>
                <c:pt idx="58" formatCode="[$-409]mmm\-yy;@">
                  <c:v>44136</c:v>
                </c:pt>
                <c:pt idx="59" formatCode="[$-409]mmm\-yy;@">
                  <c:v>44166</c:v>
                </c:pt>
                <c:pt idx="60" formatCode="[$-409]mmm\-yy;@">
                  <c:v>44197</c:v>
                </c:pt>
                <c:pt idx="61" formatCode="[$-409]mmm\-yy;@">
                  <c:v>44228</c:v>
                </c:pt>
                <c:pt idx="62" formatCode="[$-409]mmm\-yy;@">
                  <c:v>44256</c:v>
                </c:pt>
                <c:pt idx="63" formatCode="[$-409]mmm\-yy;@">
                  <c:v>44287</c:v>
                </c:pt>
                <c:pt idx="64" formatCode="[$-409]mmm\-yy;@">
                  <c:v>44317</c:v>
                </c:pt>
                <c:pt idx="65" formatCode="[$-409]mmm\-yy;@">
                  <c:v>44348</c:v>
                </c:pt>
                <c:pt idx="66" formatCode="[$-409]mmm\-yy;@">
                  <c:v>44378</c:v>
                </c:pt>
                <c:pt idx="67" formatCode="[$-409]mmm\-yy;@">
                  <c:v>44409</c:v>
                </c:pt>
                <c:pt idx="68" formatCode="[$-409]mmm\-yy;@">
                  <c:v>44440</c:v>
                </c:pt>
                <c:pt idx="69" formatCode="[$-409]mmm\-yy;@">
                  <c:v>44470</c:v>
                </c:pt>
                <c:pt idx="70" formatCode="[$-409]mmm\-yy;@">
                  <c:v>44501</c:v>
                </c:pt>
                <c:pt idx="71" formatCode="[$-409]mmm\-yy;@">
                  <c:v>44531</c:v>
                </c:pt>
                <c:pt idx="72" formatCode="[$-409]mmm\-yy;@">
                  <c:v>44562</c:v>
                </c:pt>
                <c:pt idx="73" formatCode="[$-409]mmm\-yy;@">
                  <c:v>44593</c:v>
                </c:pt>
                <c:pt idx="74" formatCode="[$-409]mmm\-yy;@">
                  <c:v>44621</c:v>
                </c:pt>
                <c:pt idx="75" formatCode="[$-409]mmm\-yy;@">
                  <c:v>44652</c:v>
                </c:pt>
                <c:pt idx="76" formatCode="[$-409]mmm\-yy;@">
                  <c:v>44682</c:v>
                </c:pt>
                <c:pt idx="77" formatCode="[$-409]mmm\-yy;@">
                  <c:v>44713</c:v>
                </c:pt>
                <c:pt idx="78" formatCode="[$-409]mmm\-yy;@">
                  <c:v>44743</c:v>
                </c:pt>
                <c:pt idx="79" formatCode="[$-409]mmm\-yy;@">
                  <c:v>44774</c:v>
                </c:pt>
                <c:pt idx="80" formatCode="[$-409]mmm\-yy;@">
                  <c:v>44805</c:v>
                </c:pt>
                <c:pt idx="81" formatCode="[$-409]mmm\-yy;@">
                  <c:v>44835</c:v>
                </c:pt>
                <c:pt idx="82" formatCode="[$-409]mmm\-yy;@">
                  <c:v>44866</c:v>
                </c:pt>
                <c:pt idx="83" formatCode="[$-409]mmm\-yy;@">
                  <c:v>44896</c:v>
                </c:pt>
                <c:pt idx="84" formatCode="[$-409]mmm\-yy;@">
                  <c:v>44927</c:v>
                </c:pt>
                <c:pt idx="85" formatCode="[$-409]mmm\-yy;@">
                  <c:v>44958</c:v>
                </c:pt>
                <c:pt idx="86" formatCode="[$-409]mmm\-yy;@">
                  <c:v>44986</c:v>
                </c:pt>
                <c:pt idx="87" formatCode="[$-409]mmm\-yy;@">
                  <c:v>45017</c:v>
                </c:pt>
                <c:pt idx="88" formatCode="[$-409]mmm\-yy;@">
                  <c:v>45047</c:v>
                </c:pt>
                <c:pt idx="89" formatCode="[$-409]mmm\-yy;@">
                  <c:v>45078</c:v>
                </c:pt>
                <c:pt idx="90" formatCode="[$-409]mmm\-yy;@">
                  <c:v>45108</c:v>
                </c:pt>
                <c:pt idx="91" formatCode="[$-409]mmm\-yy;@">
                  <c:v>45139</c:v>
                </c:pt>
                <c:pt idx="92" formatCode="[$-409]mmm\-yy;@">
                  <c:v>45170</c:v>
                </c:pt>
                <c:pt idx="93" formatCode="[$-409]mmm\-yy;@">
                  <c:v>45200</c:v>
                </c:pt>
                <c:pt idx="94" formatCode="[$-409]mmm\-yy;@">
                  <c:v>45231</c:v>
                </c:pt>
                <c:pt idx="95" formatCode="[$-409]mmm\-yy;@">
                  <c:v>45261</c:v>
                </c:pt>
                <c:pt idx="96" formatCode="[$-409]mmm\-yy;@">
                  <c:v>45292</c:v>
                </c:pt>
                <c:pt idx="97" formatCode="[$-409]mmm\-yy;@">
                  <c:v>45323</c:v>
                </c:pt>
                <c:pt idx="98">
                  <c:v>45352</c:v>
                </c:pt>
                <c:pt idx="99">
                  <c:v>45383</c:v>
                </c:pt>
                <c:pt idx="100">
                  <c:v>45413</c:v>
                </c:pt>
                <c:pt idx="101">
                  <c:v>45444</c:v>
                </c:pt>
                <c:pt idx="102">
                  <c:v>45474</c:v>
                </c:pt>
                <c:pt idx="103">
                  <c:v>45505</c:v>
                </c:pt>
                <c:pt idx="104">
                  <c:v>45536</c:v>
                </c:pt>
                <c:pt idx="105">
                  <c:v>45566</c:v>
                </c:pt>
                <c:pt idx="106">
                  <c:v>45597</c:v>
                </c:pt>
                <c:pt idx="107">
                  <c:v>45627</c:v>
                </c:pt>
                <c:pt idx="108">
                  <c:v>45658</c:v>
                </c:pt>
                <c:pt idx="109">
                  <c:v>45689</c:v>
                </c:pt>
                <c:pt idx="110">
                  <c:v>45717</c:v>
                </c:pt>
                <c:pt idx="111">
                  <c:v>45748</c:v>
                </c:pt>
                <c:pt idx="112">
                  <c:v>45778</c:v>
                </c:pt>
                <c:pt idx="113">
                  <c:v>45809</c:v>
                </c:pt>
                <c:pt idx="114">
                  <c:v>45839</c:v>
                </c:pt>
                <c:pt idx="115">
                  <c:v>45870</c:v>
                </c:pt>
                <c:pt idx="116">
                  <c:v>45901</c:v>
                </c:pt>
                <c:pt idx="117">
                  <c:v>45931</c:v>
                </c:pt>
                <c:pt idx="118">
                  <c:v>45962</c:v>
                </c:pt>
                <c:pt idx="119">
                  <c:v>45992</c:v>
                </c:pt>
                <c:pt idx="120">
                  <c:v>46023</c:v>
                </c:pt>
                <c:pt idx="121">
                  <c:v>46054</c:v>
                </c:pt>
                <c:pt idx="122">
                  <c:v>46082</c:v>
                </c:pt>
                <c:pt idx="123">
                  <c:v>46113</c:v>
                </c:pt>
                <c:pt idx="124">
                  <c:v>46143</c:v>
                </c:pt>
                <c:pt idx="125">
                  <c:v>46174</c:v>
                </c:pt>
                <c:pt idx="126">
                  <c:v>46204</c:v>
                </c:pt>
                <c:pt idx="127">
                  <c:v>46235</c:v>
                </c:pt>
              </c:numCache>
            </c:numRef>
          </c:cat>
          <c:val>
            <c:numRef>
              <c:f>Sheet1!$D$2:$D$129</c:f>
              <c:numCache>
                <c:formatCode>General</c:formatCode>
                <c:ptCount val="128"/>
                <c:pt idx="0">
                  <c:v>100</c:v>
                </c:pt>
                <c:pt idx="1">
                  <c:v>99.921568627450981</c:v>
                </c:pt>
                <c:pt idx="2">
                  <c:v>99.960784313725483</c:v>
                </c:pt>
                <c:pt idx="3">
                  <c:v>100.35294117647058</c:v>
                </c:pt>
                <c:pt idx="4">
                  <c:v>100.66666666666669</c:v>
                </c:pt>
                <c:pt idx="5">
                  <c:v>99.647058823529406</c:v>
                </c:pt>
                <c:pt idx="6">
                  <c:v>100.07843137254902</c:v>
                </c:pt>
                <c:pt idx="7">
                  <c:v>100</c:v>
                </c:pt>
                <c:pt idx="8">
                  <c:v>100.90196078431373</c:v>
                </c:pt>
                <c:pt idx="9">
                  <c:v>102.0392156862745</c:v>
                </c:pt>
                <c:pt idx="10">
                  <c:v>101.33333333333334</c:v>
                </c:pt>
                <c:pt idx="11">
                  <c:v>101.45098039215688</c:v>
                </c:pt>
                <c:pt idx="12">
                  <c:v>103.17647058823529</c:v>
                </c:pt>
                <c:pt idx="13">
                  <c:v>102.62745098039217</c:v>
                </c:pt>
                <c:pt idx="14">
                  <c:v>102.50980392156863</c:v>
                </c:pt>
                <c:pt idx="15">
                  <c:v>103.6078431372549</c:v>
                </c:pt>
                <c:pt idx="16">
                  <c:v>102.47058823529412</c:v>
                </c:pt>
                <c:pt idx="17">
                  <c:v>102.07843137254902</c:v>
                </c:pt>
                <c:pt idx="18">
                  <c:v>103.33333333333334</c:v>
                </c:pt>
                <c:pt idx="19">
                  <c:v>102.62745098039217</c:v>
                </c:pt>
                <c:pt idx="20">
                  <c:v>103.76470588235294</c:v>
                </c:pt>
                <c:pt idx="21">
                  <c:v>104.3921568627451</c:v>
                </c:pt>
                <c:pt idx="22">
                  <c:v>103.80392156862746</c:v>
                </c:pt>
                <c:pt idx="23">
                  <c:v>104.23529411764704</c:v>
                </c:pt>
                <c:pt idx="24">
                  <c:v>105.33333333333333</c:v>
                </c:pt>
                <c:pt idx="25">
                  <c:v>105.25490196078431</c:v>
                </c:pt>
                <c:pt idx="26">
                  <c:v>105.37254901960785</c:v>
                </c:pt>
                <c:pt idx="27">
                  <c:v>106.50980392156863</c:v>
                </c:pt>
                <c:pt idx="28">
                  <c:v>105.49019607843138</c:v>
                </c:pt>
                <c:pt idx="29">
                  <c:v>105.05882352941175</c:v>
                </c:pt>
                <c:pt idx="30">
                  <c:v>106.27450980392157</c:v>
                </c:pt>
                <c:pt idx="31">
                  <c:v>105.88235294117648</c:v>
                </c:pt>
                <c:pt idx="32">
                  <c:v>107.64705882352941</c:v>
                </c:pt>
                <c:pt idx="33">
                  <c:v>107.09803921568628</c:v>
                </c:pt>
                <c:pt idx="34">
                  <c:v>107.25490196078431</c:v>
                </c:pt>
                <c:pt idx="35">
                  <c:v>108.58823529411765</c:v>
                </c:pt>
                <c:pt idx="36">
                  <c:v>108.70588235294116</c:v>
                </c:pt>
                <c:pt idx="37">
                  <c:v>108.98039215686275</c:v>
                </c:pt>
                <c:pt idx="38">
                  <c:v>108.98039215686275</c:v>
                </c:pt>
                <c:pt idx="39">
                  <c:v>109.25490196078431</c:v>
                </c:pt>
                <c:pt idx="40">
                  <c:v>108.94117647058823</c:v>
                </c:pt>
                <c:pt idx="41">
                  <c:v>109.41176470588235</c:v>
                </c:pt>
                <c:pt idx="42">
                  <c:v>109.25490196078431</c:v>
                </c:pt>
                <c:pt idx="43">
                  <c:v>109.56862745098039</c:v>
                </c:pt>
                <c:pt idx="44">
                  <c:v>110.98039215686275</c:v>
                </c:pt>
                <c:pt idx="45">
                  <c:v>110.54901960784314</c:v>
                </c:pt>
                <c:pt idx="46">
                  <c:v>110.82352941176472</c:v>
                </c:pt>
                <c:pt idx="47">
                  <c:v>111.80392156862746</c:v>
                </c:pt>
                <c:pt idx="48">
                  <c:v>111.99999999999999</c:v>
                </c:pt>
                <c:pt idx="49">
                  <c:v>112.98039215686273</c:v>
                </c:pt>
                <c:pt idx="50">
                  <c:v>113.37254901960785</c:v>
                </c:pt>
                <c:pt idx="51">
                  <c:v>118.11764705882352</c:v>
                </c:pt>
                <c:pt idx="52">
                  <c:v>116.23529411764706</c:v>
                </c:pt>
                <c:pt idx="53">
                  <c:v>114.15686274509804</c:v>
                </c:pt>
                <c:pt idx="54">
                  <c:v>114.58823529411764</c:v>
                </c:pt>
                <c:pt idx="55">
                  <c:v>115.72549019607843</c:v>
                </c:pt>
                <c:pt idx="56">
                  <c:v>115.52941176470588</c:v>
                </c:pt>
                <c:pt idx="57">
                  <c:v>115.56862745098037</c:v>
                </c:pt>
                <c:pt idx="58">
                  <c:v>116.70588235294119</c:v>
                </c:pt>
                <c:pt idx="59">
                  <c:v>117.01960784313725</c:v>
                </c:pt>
                <c:pt idx="60">
                  <c:v>117.88235294117646</c:v>
                </c:pt>
                <c:pt idx="61">
                  <c:v>118.15686274509804</c:v>
                </c:pt>
                <c:pt idx="62">
                  <c:v>117.76470588235296</c:v>
                </c:pt>
                <c:pt idx="63">
                  <c:v>118.8627450980392</c:v>
                </c:pt>
                <c:pt idx="64">
                  <c:v>119.68627450980391</c:v>
                </c:pt>
                <c:pt idx="65">
                  <c:v>118.74509803921569</c:v>
                </c:pt>
                <c:pt idx="66">
                  <c:v>119.56862745098039</c:v>
                </c:pt>
                <c:pt idx="67">
                  <c:v>120.82352941176471</c:v>
                </c:pt>
                <c:pt idx="68">
                  <c:v>121.17647058823529</c:v>
                </c:pt>
                <c:pt idx="69">
                  <c:v>121.88235294117646</c:v>
                </c:pt>
                <c:pt idx="70">
                  <c:v>122.07843137254901</c:v>
                </c:pt>
                <c:pt idx="71">
                  <c:v>122.82352941176471</c:v>
                </c:pt>
                <c:pt idx="72">
                  <c:v>125.33333333333334</c:v>
                </c:pt>
                <c:pt idx="73">
                  <c:v>124.35294117647059</c:v>
                </c:pt>
                <c:pt idx="74">
                  <c:v>124.70588235294117</c:v>
                </c:pt>
                <c:pt idx="75">
                  <c:v>125.68627450980392</c:v>
                </c:pt>
                <c:pt idx="76">
                  <c:v>126.35294117647058</c:v>
                </c:pt>
                <c:pt idx="77">
                  <c:v>125.21568627450981</c:v>
                </c:pt>
                <c:pt idx="78">
                  <c:v>126.27450980392159</c:v>
                </c:pt>
                <c:pt idx="79">
                  <c:v>126.47058823529412</c:v>
                </c:pt>
                <c:pt idx="80">
                  <c:v>127.45098039215685</c:v>
                </c:pt>
                <c:pt idx="81">
                  <c:v>128.9019607843137</c:v>
                </c:pt>
                <c:pt idx="82">
                  <c:v>128.27450980392157</c:v>
                </c:pt>
                <c:pt idx="83">
                  <c:v>128.8627450980392</c:v>
                </c:pt>
                <c:pt idx="84">
                  <c:v>130.98039215686273</c:v>
                </c:pt>
                <c:pt idx="85">
                  <c:v>130.19607843137254</c:v>
                </c:pt>
                <c:pt idx="86">
                  <c:v>130.43137254901958</c:v>
                </c:pt>
                <c:pt idx="87">
                  <c:v>132.39215686274508</c:v>
                </c:pt>
                <c:pt idx="88">
                  <c:v>131.1764705882353</c:v>
                </c:pt>
                <c:pt idx="89">
                  <c:v>131.05882352941177</c:v>
                </c:pt>
                <c:pt idx="90">
                  <c:v>133.01960784313727</c:v>
                </c:pt>
                <c:pt idx="91">
                  <c:v>132.19607843137254</c:v>
                </c:pt>
                <c:pt idx="92">
                  <c:v>133.09803921568627</c:v>
                </c:pt>
                <c:pt idx="93">
                  <c:v>134.27450980392157</c:v>
                </c:pt>
                <c:pt idx="94">
                  <c:v>133.52941176470588</c:v>
                </c:pt>
                <c:pt idx="95">
                  <c:v>134.23529411764704</c:v>
                </c:pt>
                <c:pt idx="96">
                  <c:v>135.84313725490196</c:v>
                </c:pt>
                <c:pt idx="97">
                  <c:v>135.56862745098039</c:v>
                </c:pt>
                <c:pt idx="98">
                  <c:v>135.88235294117646</c:v>
                </c:pt>
                <c:pt idx="99">
                  <c:v>136.70588235294116</c:v>
                </c:pt>
                <c:pt idx="100">
                  <c:v>136.50980392156865</c:v>
                </c:pt>
                <c:pt idx="101">
                  <c:v>137.21568627450981</c:v>
                </c:pt>
                <c:pt idx="102">
                  <c:v>136.98039215686276</c:v>
                </c:pt>
                <c:pt idx="103">
                  <c:v>137.33333333333334</c:v>
                </c:pt>
                <c:pt idx="104">
                  <c:v>139.05882352941177</c:v>
                </c:pt>
                <c:pt idx="105">
                  <c:v>138.8627450980392</c:v>
                </c:pt>
                <c:pt idx="106">
                  <c:v>139.13725490196077</c:v>
                </c:pt>
                <c:pt idx="107">
                  <c:v>140.47058823529412</c:v>
                </c:pt>
                <c:pt idx="108">
                  <c:v>141.1764705882353</c:v>
                </c:pt>
                <c:pt idx="109">
                  <c:v>141.9607843137255</c:v>
                </c:pt>
                <c:pt idx="110">
                  <c:v>142.27450980392157</c:v>
                </c:pt>
                <c:pt idx="111">
                  <c:v>142.07843137254901</c:v>
                </c:pt>
                <c:pt idx="112">
                  <c:v>141.9607843137255</c:v>
                </c:pt>
                <c:pt idx="113">
                  <c:v>142.47058823529412</c:v>
                </c:pt>
                <c:pt idx="114">
                  <c:v>142.39215686274511</c:v>
                </c:pt>
                <c:pt idx="115">
                  <c:v>142.78431372549019</c:v>
                </c:pt>
                <c:pt idx="116">
                  <c:v>143.60784313725489</c:v>
                </c:pt>
                <c:pt idx="117">
                  <c:v>144.23529411764707</c:v>
                </c:pt>
                <c:pt idx="118">
                  <c:v>145.52941176470588</c:v>
                </c:pt>
                <c:pt idx="119">
                  <c:v>144.8627450980392</c:v>
                </c:pt>
                <c:pt idx="120">
                  <c:v>146.35294117647061</c:v>
                </c:pt>
                <c:pt idx="121">
                  <c:v>147.25490196078431</c:v>
                </c:pt>
                <c:pt idx="122">
                  <c:v>147.1764705882353</c:v>
                </c:pt>
                <c:pt idx="123">
                  <c:v>147.01960784313727</c:v>
                </c:pt>
                <c:pt idx="124">
                  <c:v>146.78431372549019</c:v>
                </c:pt>
                <c:pt idx="125">
                  <c:v>146.31372549019608</c:v>
                </c:pt>
                <c:pt idx="126">
                  <c:v>146.86274509803923</c:v>
                </c:pt>
                <c:pt idx="127">
                  <c:v>148.15686274509804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2A5-455D-813D-9048D6BC34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43977008"/>
        <c:axId val="1143970768"/>
      </c:lineChart>
      <c:dateAx>
        <c:axId val="1143977008"/>
        <c:scaling>
          <c:orientation val="minMax"/>
        </c:scaling>
        <c:delete val="0"/>
        <c:axPos val="b"/>
        <c:numFmt formatCode="yyyy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3970768"/>
        <c:crosses val="autoZero"/>
        <c:auto val="1"/>
        <c:lblOffset val="100"/>
        <c:baseTimeUnit val="months"/>
        <c:majorUnit val="12"/>
        <c:majorTimeUnit val="months"/>
      </c:dateAx>
      <c:valAx>
        <c:axId val="1143970768"/>
        <c:scaling>
          <c:orientation val="minMax"/>
          <c:max val="250"/>
          <c:min val="9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43977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046269103925151"/>
          <c:y val="7.8941964908445128E-2"/>
          <c:w val="0.52007312897361169"/>
          <c:h val="6.583425902627330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accent5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solidFill>
            <a:schemeClr val="accent5"/>
          </a:solidFill>
        </a:defRPr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93967200421136"/>
          <c:y val="5.6499090209908273E-2"/>
          <c:w val="0.8206032799578864"/>
          <c:h val="0.8898208557654430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Median household income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  <a:effectLst/>
          </c:spPr>
          <c:invertIfNegative val="0"/>
          <c:dLbls>
            <c:numFmt formatCode="&quot;$&quot;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accent6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Pittsburgh</c:v>
                </c:pt>
                <c:pt idx="1">
                  <c:v>Indianapolis</c:v>
                </c:pt>
                <c:pt idx="2">
                  <c:v>Houston</c:v>
                </c:pt>
                <c:pt idx="3">
                  <c:v>Raleigh</c:v>
                </c:pt>
                <c:pt idx="4">
                  <c:v>Denver</c:v>
                </c:pt>
                <c:pt idx="5">
                  <c:v>Washington DC</c:v>
                </c:pt>
                <c:pt idx="6">
                  <c:v>Boston</c:v>
                </c:pt>
                <c:pt idx="7">
                  <c:v>Los Angeles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75000</c:v>
                </c:pt>
                <c:pt idx="1">
                  <c:v>78500</c:v>
                </c:pt>
                <c:pt idx="2">
                  <c:v>80600</c:v>
                </c:pt>
                <c:pt idx="3">
                  <c:v>87200</c:v>
                </c:pt>
                <c:pt idx="4">
                  <c:v>103300</c:v>
                </c:pt>
                <c:pt idx="5">
                  <c:v>124500</c:v>
                </c:pt>
                <c:pt idx="6">
                  <c:v>113500</c:v>
                </c:pt>
                <c:pt idx="7">
                  <c:v>93800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CA-4CB8-9790-2F26FBF9A25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Income needed to purchase median-priced home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3.2224903837851537E-2"/>
                  <c:y val="-2.0660919875941615E-16"/>
                </c:manualLayout>
              </c:layout>
              <c:tx>
                <c:rich>
                  <a:bodyPr/>
                  <a:lstStyle/>
                  <a:p>
                    <a:fld id="{84554797-9E27-4F7E-BC74-C10DF3C040B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4-78CA-4CB8-9790-2F26FBF9A257}"/>
                </c:ext>
              </c:extLst>
            </c:dLbl>
            <c:dLbl>
              <c:idx val="1"/>
              <c:layout>
                <c:manualLayout>
                  <c:x val="4.0751164947678324E-2"/>
                  <c:y val="0"/>
                </c:manualLayout>
              </c:layout>
              <c:tx>
                <c:rich>
                  <a:bodyPr/>
                  <a:lstStyle/>
                  <a:p>
                    <a:fld id="{4DC9B7B0-3200-47C8-832E-473DDAFB9EFF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5-78CA-4CB8-9790-2F26FBF9A257}"/>
                </c:ext>
              </c:extLst>
            </c:dLbl>
            <c:dLbl>
              <c:idx val="2"/>
              <c:layout>
                <c:manualLayout>
                  <c:x val="4.7433772759303564E-2"/>
                  <c:y val="5.634861423450193E-3"/>
                </c:manualLayout>
              </c:layout>
              <c:tx>
                <c:rich>
                  <a:bodyPr/>
                  <a:lstStyle/>
                  <a:p>
                    <a:fld id="{9BAFE07D-59DC-45DB-82AA-4BEFC3D5CD6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6-78CA-4CB8-9790-2F26FBF9A257}"/>
                </c:ext>
              </c:extLst>
            </c:dLbl>
            <c:dLbl>
              <c:idx val="3"/>
              <c:layout>
                <c:manualLayout>
                  <c:x val="5.3407384918767009E-2"/>
                  <c:y val="5.634861423450193E-3"/>
                </c:manualLayout>
              </c:layout>
              <c:tx>
                <c:rich>
                  <a:bodyPr/>
                  <a:lstStyle/>
                  <a:p>
                    <a:fld id="{DE5272CD-92F3-4A4A-9642-6ECE04B458ED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7-78CA-4CB8-9790-2F26FBF9A257}"/>
                </c:ext>
              </c:extLst>
            </c:dLbl>
            <c:dLbl>
              <c:idx val="4"/>
              <c:layout>
                <c:manualLayout>
                  <c:x val="7.7235543646891974E-2"/>
                  <c:y val="5.6348614234502962E-3"/>
                </c:manualLayout>
              </c:layout>
              <c:tx>
                <c:rich>
                  <a:bodyPr/>
                  <a:lstStyle/>
                  <a:p>
                    <a:fld id="{09D630A9-A6DD-4A2F-856D-867FDDDBC25C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8-78CA-4CB8-9790-2F26FBF9A257}"/>
                </c:ext>
              </c:extLst>
            </c:dLbl>
            <c:dLbl>
              <c:idx val="5"/>
              <c:layout>
                <c:manualLayout>
                  <c:x val="6.3211328332808708E-2"/>
                  <c:y val="-5.1652299689854039E-17"/>
                </c:manualLayout>
              </c:layout>
              <c:tx>
                <c:rich>
                  <a:bodyPr/>
                  <a:lstStyle/>
                  <a:p>
                    <a:fld id="{B73328B2-EC10-47F8-847B-119B83A6F670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9-78CA-4CB8-9790-2F26FBF9A257}"/>
                </c:ext>
              </c:extLst>
            </c:dLbl>
            <c:dLbl>
              <c:idx val="6"/>
              <c:layout>
                <c:manualLayout>
                  <c:x val="0.11085469418904879"/>
                  <c:y val="0"/>
                </c:manualLayout>
              </c:layout>
              <c:tx>
                <c:rich>
                  <a:bodyPr/>
                  <a:lstStyle/>
                  <a:p>
                    <a:fld id="{B5A8AF35-61C4-40A8-8994-40C25FED0868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A-78CA-4CB8-9790-2F26FBF9A257}"/>
                </c:ext>
              </c:extLst>
            </c:dLbl>
            <c:dLbl>
              <c:idx val="7"/>
              <c:layout>
                <c:manualLayout>
                  <c:x val="0.16572303351539847"/>
                  <c:y val="-2.8174307117251481E-3"/>
                </c:manualLayout>
              </c:layout>
              <c:tx>
                <c:rich>
                  <a:bodyPr/>
                  <a:lstStyle/>
                  <a:p>
                    <a:fld id="{6EFF695B-BE98-42A5-8C32-4AB7053A13B2}" type="CELLRANGE">
                      <a:rPr lang="en-US"/>
                      <a:pPr/>
                      <a:t>[CELLRANGE]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B-78CA-4CB8-9790-2F26FBF9A257}"/>
                </c:ext>
              </c:extLst>
            </c:dLbl>
            <c:numFmt formatCode="&quot;$&quot;#,##0.00;[Red]&quot;$&quot;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Pittsburgh</c:v>
                </c:pt>
                <c:pt idx="1">
                  <c:v>Indianapolis</c:v>
                </c:pt>
                <c:pt idx="2">
                  <c:v>Houston</c:v>
                </c:pt>
                <c:pt idx="3">
                  <c:v>Raleigh</c:v>
                </c:pt>
                <c:pt idx="4">
                  <c:v>Denver</c:v>
                </c:pt>
                <c:pt idx="5">
                  <c:v>Washington DC</c:v>
                </c:pt>
                <c:pt idx="6">
                  <c:v>Boston</c:v>
                </c:pt>
                <c:pt idx="7">
                  <c:v>Los Angeles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3700</c:v>
                </c:pt>
                <c:pt idx="1">
                  <c:v>20400</c:v>
                </c:pt>
                <c:pt idx="2">
                  <c:v>29900</c:v>
                </c:pt>
                <c:pt idx="3">
                  <c:v>41600</c:v>
                </c:pt>
                <c:pt idx="4">
                  <c:v>73200</c:v>
                </c:pt>
                <c:pt idx="5">
                  <c:v>53800</c:v>
                </c:pt>
                <c:pt idx="6">
                  <c:v>138100</c:v>
                </c:pt>
                <c:pt idx="7">
                  <c:v>230200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Sheet1!$D$2:$D$9</c15:f>
                <c15:dlblRangeCache>
                  <c:ptCount val="8"/>
                  <c:pt idx="0">
                    <c:v>$78,700 </c:v>
                  </c:pt>
                  <c:pt idx="1">
                    <c:v>$98,900 </c:v>
                  </c:pt>
                  <c:pt idx="2">
                    <c:v>$110,500 </c:v>
                  </c:pt>
                  <c:pt idx="3">
                    <c:v>$128,800 </c:v>
                  </c:pt>
                  <c:pt idx="4">
                    <c:v>$176,500 </c:v>
                  </c:pt>
                  <c:pt idx="5">
                    <c:v>$178,300 </c:v>
                  </c:pt>
                  <c:pt idx="6">
                    <c:v>$251,600 </c:v>
                  </c:pt>
                  <c:pt idx="7">
                    <c:v>$324,000 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01-78CA-4CB8-9790-2F26FBF9A25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noFill/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Pittsburgh</c:v>
                </c:pt>
                <c:pt idx="1">
                  <c:v>Indianapolis</c:v>
                </c:pt>
                <c:pt idx="2">
                  <c:v>Houston</c:v>
                </c:pt>
                <c:pt idx="3">
                  <c:v>Raleigh</c:v>
                </c:pt>
                <c:pt idx="4">
                  <c:v>Denver</c:v>
                </c:pt>
                <c:pt idx="5">
                  <c:v>Washington DC</c:v>
                </c:pt>
                <c:pt idx="6">
                  <c:v>Boston</c:v>
                </c:pt>
                <c:pt idx="7">
                  <c:v>Los Angeles</c:v>
                </c:pt>
              </c:strCache>
            </c:strRef>
          </c:cat>
          <c:val>
            <c:numRef>
              <c:f>Sheet1!$D$2:$D$9</c:f>
              <c:numCache>
                <c:formatCode>"$"#,##0_);\("$"#,##0\)</c:formatCode>
                <c:ptCount val="8"/>
                <c:pt idx="0">
                  <c:v>78700</c:v>
                </c:pt>
                <c:pt idx="1">
                  <c:v>98900</c:v>
                </c:pt>
                <c:pt idx="2">
                  <c:v>110500</c:v>
                </c:pt>
                <c:pt idx="3">
                  <c:v>128800</c:v>
                </c:pt>
                <c:pt idx="4">
                  <c:v>176500</c:v>
                </c:pt>
                <c:pt idx="5">
                  <c:v>178300</c:v>
                </c:pt>
                <c:pt idx="6">
                  <c:v>251600</c:v>
                </c:pt>
                <c:pt idx="7">
                  <c:v>324000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8CA-4CB8-9790-2F26FBF9A2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1760305792"/>
        <c:axId val="1283779792"/>
      </c:barChart>
      <c:catAx>
        <c:axId val="17603057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3779792"/>
        <c:crosses val="autoZero"/>
        <c:auto val="1"/>
        <c:lblAlgn val="ctr"/>
        <c:lblOffset val="100"/>
        <c:noMultiLvlLbl val="0"/>
      </c:catAx>
      <c:valAx>
        <c:axId val="128377979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760305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layout>
        <c:manualLayout>
          <c:xMode val="edge"/>
          <c:yMode val="edge"/>
          <c:x val="0.48257125468973261"/>
          <c:y val="0.60828678084375987"/>
          <c:w val="0.27799954878296745"/>
          <c:h val="0.2128370444015081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accent5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solidFill>
            <a:schemeClr val="accent5"/>
          </a:solidFill>
        </a:defRPr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5931010518672182E-2"/>
          <c:y val="0.12406786195917338"/>
          <c:w val="0.94813797896265561"/>
          <c:h val="0.78222013682119251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First-time buyer</c:v>
                </c:pt>
              </c:strCache>
            </c:strRef>
          </c:tx>
          <c:spPr>
            <a:solidFill>
              <a:schemeClr val="tx1">
                <a:lumMod val="40000"/>
                <a:lumOff val="60000"/>
              </a:schemeClr>
            </a:solidFill>
            <a:ln>
              <a:solidFill>
                <a:schemeClr val="tx1">
                  <a:lumMod val="40000"/>
                  <a:lumOff val="60000"/>
                </a:schemeClr>
              </a:solidFill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U.S.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7F-4BB1-A7EC-719AA2E6BF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Repeat buyer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U.S.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0.79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97F-4BB1-A7EC-719AA2E6BF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2100375264"/>
        <c:axId val="1283757712"/>
      </c:barChart>
      <c:catAx>
        <c:axId val="2100375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3757712"/>
        <c:crosses val="autoZero"/>
        <c:auto val="1"/>
        <c:lblAlgn val="ctr"/>
        <c:lblOffset val="100"/>
        <c:noMultiLvlLbl val="0"/>
      </c:catAx>
      <c:valAx>
        <c:axId val="128375771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100375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24682312637776E-2"/>
          <c:y val="6.8620439442265149E-4"/>
          <c:w val="0.98753176873622239"/>
          <c:h val="7.14734666029398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5931010518672182E-2"/>
          <c:y val="0.12406786195917338"/>
          <c:w val="0.94813797896265561"/>
          <c:h val="0.78222013682119251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Financed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U.S.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0.71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3A-4F6A-B0E5-8172BAB57D5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Cash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U.S.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0.28999999999999998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3A-4F6A-B0E5-8172BAB57D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2100375264"/>
        <c:axId val="1283757712"/>
      </c:barChart>
      <c:catAx>
        <c:axId val="2100375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3757712"/>
        <c:crosses val="autoZero"/>
        <c:auto val="1"/>
        <c:lblAlgn val="ctr"/>
        <c:lblOffset val="100"/>
        <c:noMultiLvlLbl val="0"/>
      </c:catAx>
      <c:valAx>
        <c:axId val="128375771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100375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2468249116532689E-2"/>
          <c:y val="6.8613302010893796E-4"/>
          <c:w val="0.98753176873622239"/>
          <c:h val="7.14734666029398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5931010518672182E-2"/>
          <c:y val="0.12406786195917338"/>
          <c:w val="0.94813797896265561"/>
          <c:h val="0.78222013682119251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First-time buyer</c:v>
                </c:pt>
              </c:strCache>
            </c:strRef>
          </c:tx>
          <c:spPr>
            <a:solidFill>
              <a:schemeClr val="tx1">
                <a:lumMod val="40000"/>
                <a:lumOff val="60000"/>
              </a:schemeClr>
            </a:solidFill>
            <a:ln>
              <a:solidFill>
                <a:schemeClr val="tx1">
                  <a:lumMod val="40000"/>
                  <a:lumOff val="60000"/>
                </a:schemeClr>
              </a:solidFill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U.S.</c:v>
                </c:pt>
                <c:pt idx="1">
                  <c:v>Mid-Atlantic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0.21</c:v>
                </c:pt>
                <c:pt idx="1">
                  <c:v>0.41243697478991598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7F-4BB1-A7EC-719AA2E6BF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Repeat buyer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U.S.</c:v>
                </c:pt>
                <c:pt idx="1">
                  <c:v>Mid-Atlantic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0.79</c:v>
                </c:pt>
                <c:pt idx="1">
                  <c:v>0.58756302521008408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97F-4BB1-A7EC-719AA2E6BF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2100375264"/>
        <c:axId val="1283757712"/>
      </c:barChart>
      <c:catAx>
        <c:axId val="2100375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3757712"/>
        <c:crosses val="autoZero"/>
        <c:auto val="1"/>
        <c:lblAlgn val="ctr"/>
        <c:lblOffset val="100"/>
        <c:noMultiLvlLbl val="0"/>
      </c:catAx>
      <c:valAx>
        <c:axId val="128375771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100375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24682312637776E-2"/>
          <c:y val="6.8620439442265149E-4"/>
          <c:w val="0.98753176873622239"/>
          <c:h val="7.14734666029398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5931010518672182E-2"/>
          <c:y val="0.12406786195917338"/>
          <c:w val="0.94813797896265561"/>
          <c:h val="0.78222013682119251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Financed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U.S.</c:v>
                </c:pt>
                <c:pt idx="1">
                  <c:v>Mid-Atlantic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0.71</c:v>
                </c:pt>
                <c:pt idx="1">
                  <c:v>0.71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3A-4F6A-B0E5-8172BAB57D5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Cash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U.S.</c:v>
                </c:pt>
                <c:pt idx="1">
                  <c:v>Mid-Atlantic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0.28999999999999998</c:v>
                </c:pt>
                <c:pt idx="1">
                  <c:v>0.28999999999999998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3A-4F6A-B0E5-8172BAB57D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2100375264"/>
        <c:axId val="1283757712"/>
      </c:barChart>
      <c:catAx>
        <c:axId val="2100375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3757712"/>
        <c:crosses val="autoZero"/>
        <c:auto val="1"/>
        <c:lblAlgn val="ctr"/>
        <c:lblOffset val="100"/>
        <c:noMultiLvlLbl val="0"/>
      </c:catAx>
      <c:valAx>
        <c:axId val="128375771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100375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2468249116532689E-2"/>
          <c:y val="6.8613302010893796E-4"/>
          <c:w val="0.98753176873622239"/>
          <c:h val="7.14734666029398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5931010518672182E-2"/>
          <c:y val="0.12406786195917338"/>
          <c:w val="0.94813797896265561"/>
          <c:h val="0.78222013682119251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First-time buyer</c:v>
                </c:pt>
              </c:strCache>
            </c:strRef>
          </c:tx>
          <c:spPr>
            <a:solidFill>
              <a:schemeClr val="tx1">
                <a:lumMod val="40000"/>
                <a:lumOff val="60000"/>
              </a:schemeClr>
            </a:solidFill>
            <a:ln>
              <a:solidFill>
                <a:schemeClr val="tx1">
                  <a:lumMod val="40000"/>
                  <a:lumOff val="60000"/>
                </a:schemeClr>
              </a:solidFill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U.S.</c:v>
                </c:pt>
                <c:pt idx="1">
                  <c:v>Mid-Atlantic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0.21</c:v>
                </c:pt>
                <c:pt idx="1">
                  <c:v>0.41243697478991598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7F-4BB1-A7EC-719AA2E6BF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Repeat buyer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U.S.</c:v>
                </c:pt>
                <c:pt idx="1">
                  <c:v>Mid-Atlantic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0.79</c:v>
                </c:pt>
                <c:pt idx="1">
                  <c:v>0.58756302521008408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97F-4BB1-A7EC-719AA2E6BF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2100375264"/>
        <c:axId val="1283757712"/>
      </c:barChart>
      <c:catAx>
        <c:axId val="2100375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3757712"/>
        <c:crosses val="autoZero"/>
        <c:auto val="1"/>
        <c:lblAlgn val="ctr"/>
        <c:lblOffset val="100"/>
        <c:noMultiLvlLbl val="0"/>
      </c:catAx>
      <c:valAx>
        <c:axId val="128375771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100375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24682312637776E-2"/>
          <c:y val="6.8620439442265149E-4"/>
          <c:w val="0.98753176873622239"/>
          <c:h val="7.14734666029398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5931010518672182E-2"/>
          <c:y val="0.12406786195917338"/>
          <c:w val="0.94813797896265561"/>
          <c:h val="0.78222013682119251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Financed</c:v>
                </c:pt>
              </c:strCache>
            </c:strRef>
          </c:tx>
          <c:spPr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U.S.</c:v>
                </c:pt>
                <c:pt idx="1">
                  <c:v>Mid-Atlantic</c:v>
                </c:pt>
                <c:pt idx="2">
                  <c:v>Mid-Atlantic Luxury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0.71</c:v>
                </c:pt>
                <c:pt idx="1">
                  <c:v>0.71</c:v>
                </c:pt>
                <c:pt idx="2">
                  <c:v>0.67200000000000004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3A-4F6A-B0E5-8172BAB57D5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Cash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U.S.</c:v>
                </c:pt>
                <c:pt idx="1">
                  <c:v>Mid-Atlantic</c:v>
                </c:pt>
                <c:pt idx="2">
                  <c:v>Mid-Atlantic Luxury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0.28999999999999998</c:v>
                </c:pt>
                <c:pt idx="1">
                  <c:v>0.28999999999999998</c:v>
                </c:pt>
                <c:pt idx="2">
                  <c:v>0.32800000000000001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3A-4F6A-B0E5-8172BAB57D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2100375264"/>
        <c:axId val="1283757712"/>
      </c:barChart>
      <c:catAx>
        <c:axId val="2100375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83757712"/>
        <c:crosses val="autoZero"/>
        <c:auto val="1"/>
        <c:lblAlgn val="ctr"/>
        <c:lblOffset val="100"/>
        <c:noMultiLvlLbl val="0"/>
      </c:catAx>
      <c:valAx>
        <c:axId val="1283757712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2100375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2468249116532689E-2"/>
          <c:y val="6.8613302010893796E-4"/>
          <c:w val="0.98753176873622239"/>
          <c:h val="7.14734666029398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600"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0.66484</cdr:x>
      <cdr:y>0.17957</cdr:y>
    </cdr:from>
    <cdr:to>
      <cdr:x>0.88078</cdr:x>
      <cdr:y>0.24758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B5A337CF-C91F-77EF-66BA-7A03D340DC7C}"/>
            </a:ext>
          </a:extLst>
        </cdr:cNvPr>
        <cdr:cNvSpPr txBox="1"/>
      </cdr:nvSpPr>
      <cdr:spPr>
        <a:xfrm xmlns:a="http://schemas.openxmlformats.org/drawingml/2006/main">
          <a:off x="6700333" y="771395"/>
          <a:ext cx="2176257" cy="2921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1400" kern="1200" dirty="0">
              <a:solidFill>
                <a:schemeClr val="accent5"/>
              </a:solidFill>
            </a:rPr>
            <a:t>2016-2025 range</a:t>
          </a:r>
          <a:endParaRPr lang="en-US" sz="1100" kern="1200" dirty="0">
            <a:solidFill>
              <a:schemeClr val="accent5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0.66484</cdr:x>
      <cdr:y>0.17957</cdr:y>
    </cdr:from>
    <cdr:to>
      <cdr:x>0.88078</cdr:x>
      <cdr:y>0.24758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B5A337CF-C91F-77EF-66BA-7A03D340DC7C}"/>
            </a:ext>
          </a:extLst>
        </cdr:cNvPr>
        <cdr:cNvSpPr txBox="1"/>
      </cdr:nvSpPr>
      <cdr:spPr>
        <a:xfrm xmlns:a="http://schemas.openxmlformats.org/drawingml/2006/main">
          <a:off x="6700333" y="771395"/>
          <a:ext cx="2176257" cy="2921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1400" kern="1200" dirty="0">
              <a:solidFill>
                <a:schemeClr val="accent5"/>
              </a:solidFill>
            </a:rPr>
            <a:t>2016-2025 range</a:t>
          </a:r>
          <a:endParaRPr lang="en-US" sz="1100" kern="1200" dirty="0">
            <a:solidFill>
              <a:schemeClr val="accent5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0.66484</cdr:x>
      <cdr:y>0.17957</cdr:y>
    </cdr:from>
    <cdr:to>
      <cdr:x>0.88078</cdr:x>
      <cdr:y>0.24758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B5A337CF-C91F-77EF-66BA-7A03D340DC7C}"/>
            </a:ext>
          </a:extLst>
        </cdr:cNvPr>
        <cdr:cNvSpPr txBox="1"/>
      </cdr:nvSpPr>
      <cdr:spPr>
        <a:xfrm xmlns:a="http://schemas.openxmlformats.org/drawingml/2006/main">
          <a:off x="6700333" y="771395"/>
          <a:ext cx="2176257" cy="2921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en-US" sz="1400" kern="1200" dirty="0">
              <a:solidFill>
                <a:schemeClr val="accent5"/>
              </a:solidFill>
            </a:rPr>
            <a:t>2016-2025 range</a:t>
          </a:r>
          <a:endParaRPr lang="en-US" sz="1100" kern="1200" dirty="0">
            <a:solidFill>
              <a:schemeClr val="accent5"/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0.64024</cdr:x>
      <cdr:y>0.80351</cdr:y>
    </cdr:from>
    <cdr:to>
      <cdr:x>0.73769</cdr:x>
      <cdr:y>1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79754315-7835-FE31-FB67-0219CAB01C68}"/>
            </a:ext>
          </a:extLst>
        </cdr:cNvPr>
        <cdr:cNvSpPr txBox="1"/>
      </cdr:nvSpPr>
      <cdr:spPr>
        <a:xfrm xmlns:a="http://schemas.openxmlformats.org/drawingml/2006/main">
          <a:off x="6007510" y="432619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kern="12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446A4F-09C3-E04A-87B5-EE283D5EB4B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382BB1-AFAE-3F49-8218-4A0F9FA3EE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6298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382BB1-AFAE-3F49-8218-4A0F9FA3EE4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3812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EAC625-FD2D-7418-E07E-FE43C63275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A0B5C2-18C9-1044-952A-95ABEAD470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2BFFDC-3E6E-4CD2-C979-167A70DB99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9FE561-69C0-1D46-5F37-7B8E5543DD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382BB1-AFAE-3F49-8218-4A0F9FA3EE47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9025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E5A84-981B-7408-8D6B-257814FC1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C576B3-0F35-9D0E-3F16-E632383F8A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19EC8C-241E-65AF-8C15-8E03AA87A4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946138-E355-AD2F-87AA-BBC5555F81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382BB1-AFAE-3F49-8218-4A0F9FA3EE47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95554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382BB1-AFAE-3F49-8218-4A0F9FA3EE4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87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: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9F2AB00-B7EF-6A40-CCF9-B176BB777D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000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2C8F9D6-92DF-A6BE-FA2E-17FF73618A1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97435" y="530712"/>
            <a:ext cx="2022924" cy="895134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49120880-4F21-8532-5ED2-4412B8C5E9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4270" y="530712"/>
            <a:ext cx="8277771" cy="30648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85000"/>
              </a:lnSpc>
              <a:defRPr sz="550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B3954BE-E3D8-FF38-F118-1AEA126BCEC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3713" y="3751263"/>
            <a:ext cx="8277771" cy="1254125"/>
          </a:xfrm>
          <a:prstGeom prst="rect">
            <a:avLst/>
          </a:prstGeom>
        </p:spPr>
        <p:txBody>
          <a:bodyPr/>
          <a:lstStyle>
            <a:lvl1pPr>
              <a:buNone/>
              <a:defRPr sz="2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sub-headline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5A694885-26D6-CE6C-BA63-C88838D157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3712" y="5579390"/>
            <a:ext cx="8277771" cy="835777"/>
          </a:xfrm>
          <a:prstGeom prst="rect">
            <a:avLst/>
          </a:prstGeom>
        </p:spPr>
        <p:txBody>
          <a:bodyPr anchor="b"/>
          <a:lstStyle>
            <a:lvl1pPr>
              <a:buNone/>
              <a:defRPr sz="1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add date or speaker information</a:t>
            </a:r>
          </a:p>
        </p:txBody>
      </p:sp>
    </p:spTree>
    <p:extLst>
      <p:ext uri="{BB962C8B-B14F-4D97-AF65-F5344CB8AC3E}">
        <p14:creationId xmlns:p14="http://schemas.microsoft.com/office/powerpoint/2010/main" val="19494009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: Light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9F2AB00-B7EF-6A40-CCF9-B176BB777D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5000" b="5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2C8F9D6-92DF-A6BE-FA2E-17FF73618A1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97435" y="530712"/>
            <a:ext cx="2022924" cy="895134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49120880-4F21-8532-5ED2-4412B8C5E9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4270" y="530712"/>
            <a:ext cx="8277771" cy="30648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85000"/>
              </a:lnSpc>
              <a:defRPr sz="550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B3954BE-E3D8-FF38-F118-1AEA126BCEC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3713" y="3751263"/>
            <a:ext cx="8277771" cy="1254125"/>
          </a:xfrm>
          <a:prstGeom prst="rect">
            <a:avLst/>
          </a:prstGeom>
        </p:spPr>
        <p:txBody>
          <a:bodyPr/>
          <a:lstStyle>
            <a:lvl1pPr>
              <a:buNone/>
              <a:defRPr sz="2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sub-headline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5A694885-26D6-CE6C-BA63-C88838D157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3712" y="5579390"/>
            <a:ext cx="8277771" cy="835777"/>
          </a:xfrm>
          <a:prstGeom prst="rect">
            <a:avLst/>
          </a:prstGeom>
        </p:spPr>
        <p:txBody>
          <a:bodyPr anchor="b"/>
          <a:lstStyle>
            <a:lvl1pPr>
              <a:buNone/>
              <a:defRPr sz="1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add date or speaker information</a:t>
            </a:r>
          </a:p>
        </p:txBody>
      </p:sp>
    </p:spTree>
    <p:extLst>
      <p:ext uri="{BB962C8B-B14F-4D97-AF65-F5344CB8AC3E}">
        <p14:creationId xmlns:p14="http://schemas.microsoft.com/office/powerpoint/2010/main" val="2041925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: Spearm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9F2AB00-B7EF-6A40-CCF9-B176BB777D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5000" b="5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2C8F9D6-92DF-A6BE-FA2E-17FF73618A1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97435" y="530712"/>
            <a:ext cx="2022924" cy="895134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49120880-4F21-8532-5ED2-4412B8C5E9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4270" y="530712"/>
            <a:ext cx="8277771" cy="30648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85000"/>
              </a:lnSpc>
              <a:defRPr sz="550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B3954BE-E3D8-FF38-F118-1AEA126BCEC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3713" y="3751263"/>
            <a:ext cx="8277771" cy="1254125"/>
          </a:xfrm>
          <a:prstGeom prst="rect">
            <a:avLst/>
          </a:prstGeom>
        </p:spPr>
        <p:txBody>
          <a:bodyPr/>
          <a:lstStyle>
            <a:lvl1pPr>
              <a:buNone/>
              <a:defRPr sz="2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sub-headline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5A694885-26D6-CE6C-BA63-C88838D157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3712" y="5579390"/>
            <a:ext cx="8277771" cy="835777"/>
          </a:xfrm>
          <a:prstGeom prst="rect">
            <a:avLst/>
          </a:prstGeom>
        </p:spPr>
        <p:txBody>
          <a:bodyPr anchor="b"/>
          <a:lstStyle>
            <a:lvl1pPr>
              <a:buNone/>
              <a:defRPr sz="1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add date or speaker information</a:t>
            </a:r>
          </a:p>
        </p:txBody>
      </p:sp>
    </p:spTree>
    <p:extLst>
      <p:ext uri="{BB962C8B-B14F-4D97-AF65-F5344CB8AC3E}">
        <p14:creationId xmlns:p14="http://schemas.microsoft.com/office/powerpoint/2010/main" val="10872150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: Blue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9F2AB00-B7EF-6A40-CCF9-B176BB777D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5000" b="500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2C8F9D6-92DF-A6BE-FA2E-17FF73618A1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97435" y="530712"/>
            <a:ext cx="2022924" cy="895134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49120880-4F21-8532-5ED2-4412B8C5E9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4270" y="530712"/>
            <a:ext cx="8277771" cy="30648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85000"/>
              </a:lnSpc>
              <a:defRPr sz="550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DB3954BE-E3D8-FF38-F118-1AEA126BCEC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3713" y="3751263"/>
            <a:ext cx="8277771" cy="1254125"/>
          </a:xfrm>
          <a:prstGeom prst="rect">
            <a:avLst/>
          </a:prstGeom>
        </p:spPr>
        <p:txBody>
          <a:bodyPr/>
          <a:lstStyle>
            <a:lvl1pPr>
              <a:buNone/>
              <a:defRPr sz="2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sub-headline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5A694885-26D6-CE6C-BA63-C88838D157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3712" y="5579390"/>
            <a:ext cx="8277771" cy="835777"/>
          </a:xfrm>
          <a:prstGeom prst="rect">
            <a:avLst/>
          </a:prstGeom>
        </p:spPr>
        <p:txBody>
          <a:bodyPr anchor="b"/>
          <a:lstStyle>
            <a:lvl1pPr>
              <a:buNone/>
              <a:defRPr sz="1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add date or speaker information</a:t>
            </a:r>
          </a:p>
        </p:txBody>
      </p:sp>
    </p:spTree>
    <p:extLst>
      <p:ext uri="{BB962C8B-B14F-4D97-AF65-F5344CB8AC3E}">
        <p14:creationId xmlns:p14="http://schemas.microsoft.com/office/powerpoint/2010/main" val="12893043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: Star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6BC715-934F-D61A-66E3-2AEBCEEBBB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28605D4F-BEB7-B9EC-F177-B66D59FDB3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4270" y="530712"/>
            <a:ext cx="8277771" cy="30648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85000"/>
              </a:lnSpc>
              <a:defRPr sz="550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2203D307-3DB5-9258-F083-2DC60F7205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3713" y="3751263"/>
            <a:ext cx="8277771" cy="1254125"/>
          </a:xfrm>
          <a:prstGeom prst="rect">
            <a:avLst/>
          </a:prstGeom>
        </p:spPr>
        <p:txBody>
          <a:bodyPr/>
          <a:lstStyle>
            <a:lvl1pPr>
              <a:buNone/>
              <a:defRPr sz="2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sub-headline</a:t>
            </a:r>
          </a:p>
        </p:txBody>
      </p:sp>
      <p:sp>
        <p:nvSpPr>
          <p:cNvPr id="8" name="Text Placeholder 16">
            <a:extLst>
              <a:ext uri="{FF2B5EF4-FFF2-40B4-BE49-F238E27FC236}">
                <a16:creationId xmlns:a16="http://schemas.microsoft.com/office/drawing/2014/main" id="{1F4A2851-32A0-041B-6353-A9323062658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3712" y="5579390"/>
            <a:ext cx="8277771" cy="835777"/>
          </a:xfrm>
          <a:prstGeom prst="rect">
            <a:avLst/>
          </a:prstGeom>
        </p:spPr>
        <p:txBody>
          <a:bodyPr anchor="b"/>
          <a:lstStyle>
            <a:lvl1pPr>
              <a:buNone/>
              <a:defRPr sz="1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add date or speaker information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A5CFB6-C7CA-6B43-B175-F71A1A09298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74806" y="530712"/>
            <a:ext cx="2022924" cy="89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568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: Sta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28605D4F-BEB7-B9EC-F177-B66D59FDB3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4270" y="530712"/>
            <a:ext cx="8277771" cy="30648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85000"/>
              </a:lnSpc>
              <a:defRPr sz="550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2203D307-3DB5-9258-F083-2DC60F7205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3713" y="3751263"/>
            <a:ext cx="8277771" cy="1254125"/>
          </a:xfrm>
          <a:prstGeom prst="rect">
            <a:avLst/>
          </a:prstGeom>
        </p:spPr>
        <p:txBody>
          <a:bodyPr/>
          <a:lstStyle>
            <a:lvl1pPr>
              <a:buNone/>
              <a:defRPr sz="2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sub-headline</a:t>
            </a:r>
          </a:p>
        </p:txBody>
      </p:sp>
      <p:sp>
        <p:nvSpPr>
          <p:cNvPr id="8" name="Text Placeholder 16">
            <a:extLst>
              <a:ext uri="{FF2B5EF4-FFF2-40B4-BE49-F238E27FC236}">
                <a16:creationId xmlns:a16="http://schemas.microsoft.com/office/drawing/2014/main" id="{1F4A2851-32A0-041B-6353-A9323062658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3712" y="5579390"/>
            <a:ext cx="8277771" cy="835777"/>
          </a:xfrm>
          <a:prstGeom prst="rect">
            <a:avLst/>
          </a:prstGeom>
        </p:spPr>
        <p:txBody>
          <a:bodyPr anchor="b"/>
          <a:lstStyle>
            <a:lvl1pPr>
              <a:buNone/>
              <a:defRPr sz="18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add date or speaker information</a:t>
            </a:r>
          </a:p>
        </p:txBody>
      </p:sp>
    </p:spTree>
    <p:extLst>
      <p:ext uri="{BB962C8B-B14F-4D97-AF65-F5344CB8AC3E}">
        <p14:creationId xmlns:p14="http://schemas.microsoft.com/office/powerpoint/2010/main" val="1000751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: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E9EFF5A-3434-92A4-706F-7631111EA0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28"/>
            <a:ext cx="12192000" cy="6857142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8AEED6EF-B47C-3E66-8757-19F9CEABE1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4270" y="530712"/>
            <a:ext cx="8277771" cy="30648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85000"/>
              </a:lnSpc>
              <a:defRPr sz="500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6" name="Text Placeholder 16">
            <a:extLst>
              <a:ext uri="{FF2B5EF4-FFF2-40B4-BE49-F238E27FC236}">
                <a16:creationId xmlns:a16="http://schemas.microsoft.com/office/drawing/2014/main" id="{B737395C-5561-15D4-6C3C-BB6920227F5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3713" y="3813255"/>
            <a:ext cx="8277771" cy="1254125"/>
          </a:xfrm>
          <a:prstGeom prst="rect">
            <a:avLst/>
          </a:prstGeom>
        </p:spPr>
        <p:txBody>
          <a:bodyPr/>
          <a:lstStyle>
            <a:lvl1pPr>
              <a:buNone/>
              <a:defRPr sz="2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sub-headline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211E234-3CF5-B5FF-C7A4-2366D8710DDA}"/>
              </a:ext>
            </a:extLst>
          </p:cNvPr>
          <p:cNvCxnSpPr>
            <a:cxnSpLocks/>
          </p:cNvCxnSpPr>
          <p:nvPr userDrawn="1"/>
        </p:nvCxnSpPr>
        <p:spPr>
          <a:xfrm>
            <a:off x="596348" y="3633862"/>
            <a:ext cx="11595652" cy="0"/>
          </a:xfrm>
          <a:prstGeom prst="line">
            <a:avLst/>
          </a:prstGeom>
          <a:ln w="952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F823C164-2852-089C-D3B5-295A0440EBC6}"/>
              </a:ext>
            </a:extLst>
          </p:cNvPr>
          <p:cNvSpPr/>
          <p:nvPr userDrawn="1"/>
        </p:nvSpPr>
        <p:spPr>
          <a:xfrm>
            <a:off x="0" y="6298066"/>
            <a:ext cx="12192000" cy="559934"/>
          </a:xfrm>
          <a:prstGeom prst="rect">
            <a:avLst/>
          </a:prstGeom>
          <a:solidFill>
            <a:schemeClr val="accent6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46A2F27-4D57-9D3D-6CAA-F9F494A13C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6298066"/>
            <a:ext cx="559934" cy="559934"/>
          </a:xfrm>
          <a:prstGeom prst="rect">
            <a:avLst/>
          </a:prstGeom>
        </p:spPr>
      </p:pic>
      <p:sp>
        <p:nvSpPr>
          <p:cNvPr id="10" name="Slide Number Placeholder 19">
            <a:extLst>
              <a:ext uri="{FF2B5EF4-FFF2-40B4-BE49-F238E27FC236}">
                <a16:creationId xmlns:a16="http://schemas.microsoft.com/office/drawing/2014/main" id="{3F4A2125-85A8-D57D-BD37-F30D7F9C09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03724" y="64153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243963E-8521-7549-82CA-6F86787FD18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13">
            <a:extLst>
              <a:ext uri="{FF2B5EF4-FFF2-40B4-BE49-F238E27FC236}">
                <a16:creationId xmlns:a16="http://schemas.microsoft.com/office/drawing/2014/main" id="{035142EA-4E84-2EF8-0150-724112069D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4270" y="641534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Bright MLS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3745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: Light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E9EFF5A-3434-92A4-706F-7631111EA0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" y="428"/>
            <a:ext cx="12191998" cy="6857142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8AEED6EF-B47C-3E66-8757-19F9CEABE1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4270" y="530712"/>
            <a:ext cx="8277771" cy="30648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85000"/>
              </a:lnSpc>
              <a:defRPr sz="500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6" name="Text Placeholder 16">
            <a:extLst>
              <a:ext uri="{FF2B5EF4-FFF2-40B4-BE49-F238E27FC236}">
                <a16:creationId xmlns:a16="http://schemas.microsoft.com/office/drawing/2014/main" id="{B737395C-5561-15D4-6C3C-BB6920227F5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3713" y="3813255"/>
            <a:ext cx="8277771" cy="1254125"/>
          </a:xfrm>
          <a:prstGeom prst="rect">
            <a:avLst/>
          </a:prstGeom>
        </p:spPr>
        <p:txBody>
          <a:bodyPr/>
          <a:lstStyle>
            <a:lvl1pPr>
              <a:buNone/>
              <a:defRPr sz="2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sub-headline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211E234-3CF5-B5FF-C7A4-2366D8710DDA}"/>
              </a:ext>
            </a:extLst>
          </p:cNvPr>
          <p:cNvCxnSpPr>
            <a:cxnSpLocks/>
          </p:cNvCxnSpPr>
          <p:nvPr userDrawn="1"/>
        </p:nvCxnSpPr>
        <p:spPr>
          <a:xfrm>
            <a:off x="596348" y="3633862"/>
            <a:ext cx="11595652" cy="0"/>
          </a:xfrm>
          <a:prstGeom prst="line">
            <a:avLst/>
          </a:prstGeom>
          <a:ln w="952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F823C164-2852-089C-D3B5-295A0440EBC6}"/>
              </a:ext>
            </a:extLst>
          </p:cNvPr>
          <p:cNvSpPr/>
          <p:nvPr userDrawn="1"/>
        </p:nvSpPr>
        <p:spPr>
          <a:xfrm>
            <a:off x="0" y="6298066"/>
            <a:ext cx="12192000" cy="559934"/>
          </a:xfrm>
          <a:prstGeom prst="rect">
            <a:avLst/>
          </a:prstGeom>
          <a:solidFill>
            <a:schemeClr val="accent6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46A2F27-4D57-9D3D-6CAA-F9F494A13C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6298066"/>
            <a:ext cx="559934" cy="559934"/>
          </a:xfrm>
          <a:prstGeom prst="rect">
            <a:avLst/>
          </a:prstGeom>
        </p:spPr>
      </p:pic>
      <p:sp>
        <p:nvSpPr>
          <p:cNvPr id="10" name="Slide Number Placeholder 19">
            <a:extLst>
              <a:ext uri="{FF2B5EF4-FFF2-40B4-BE49-F238E27FC236}">
                <a16:creationId xmlns:a16="http://schemas.microsoft.com/office/drawing/2014/main" id="{3F4A2125-85A8-D57D-BD37-F30D7F9C09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03724" y="64153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243963E-8521-7549-82CA-6F86787FD18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13">
            <a:extLst>
              <a:ext uri="{FF2B5EF4-FFF2-40B4-BE49-F238E27FC236}">
                <a16:creationId xmlns:a16="http://schemas.microsoft.com/office/drawing/2014/main" id="{035142EA-4E84-2EF8-0150-724112069D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4270" y="641534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Bright MLS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2332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: Spearm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E9EFF5A-3434-92A4-706F-7631111EA0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" y="428"/>
            <a:ext cx="12191998" cy="6857141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8AEED6EF-B47C-3E66-8757-19F9CEABE1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4270" y="530712"/>
            <a:ext cx="8277771" cy="30648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85000"/>
              </a:lnSpc>
              <a:defRPr sz="500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6" name="Text Placeholder 16">
            <a:extLst>
              <a:ext uri="{FF2B5EF4-FFF2-40B4-BE49-F238E27FC236}">
                <a16:creationId xmlns:a16="http://schemas.microsoft.com/office/drawing/2014/main" id="{B737395C-5561-15D4-6C3C-BB6920227F5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3713" y="3813255"/>
            <a:ext cx="8277771" cy="1254125"/>
          </a:xfrm>
          <a:prstGeom prst="rect">
            <a:avLst/>
          </a:prstGeom>
        </p:spPr>
        <p:txBody>
          <a:bodyPr/>
          <a:lstStyle>
            <a:lvl1pPr>
              <a:buNone/>
              <a:defRPr sz="2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sub-headline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211E234-3CF5-B5FF-C7A4-2366D8710DDA}"/>
              </a:ext>
            </a:extLst>
          </p:cNvPr>
          <p:cNvCxnSpPr>
            <a:cxnSpLocks/>
          </p:cNvCxnSpPr>
          <p:nvPr userDrawn="1"/>
        </p:nvCxnSpPr>
        <p:spPr>
          <a:xfrm>
            <a:off x="596348" y="3633862"/>
            <a:ext cx="11595652" cy="0"/>
          </a:xfrm>
          <a:prstGeom prst="line">
            <a:avLst/>
          </a:prstGeom>
          <a:ln w="952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F823C164-2852-089C-D3B5-295A0440EBC6}"/>
              </a:ext>
            </a:extLst>
          </p:cNvPr>
          <p:cNvSpPr/>
          <p:nvPr userDrawn="1"/>
        </p:nvSpPr>
        <p:spPr>
          <a:xfrm>
            <a:off x="0" y="6298066"/>
            <a:ext cx="12192000" cy="559934"/>
          </a:xfrm>
          <a:prstGeom prst="rect">
            <a:avLst/>
          </a:prstGeom>
          <a:solidFill>
            <a:schemeClr val="accent6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46A2F27-4D57-9D3D-6CAA-F9F494A13C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6298066"/>
            <a:ext cx="559934" cy="559934"/>
          </a:xfrm>
          <a:prstGeom prst="rect">
            <a:avLst/>
          </a:prstGeom>
        </p:spPr>
      </p:pic>
      <p:sp>
        <p:nvSpPr>
          <p:cNvPr id="10" name="Slide Number Placeholder 19">
            <a:extLst>
              <a:ext uri="{FF2B5EF4-FFF2-40B4-BE49-F238E27FC236}">
                <a16:creationId xmlns:a16="http://schemas.microsoft.com/office/drawing/2014/main" id="{3F4A2125-85A8-D57D-BD37-F30D7F9C09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03724" y="64153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243963E-8521-7549-82CA-6F86787FD18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13">
            <a:extLst>
              <a:ext uri="{FF2B5EF4-FFF2-40B4-BE49-F238E27FC236}">
                <a16:creationId xmlns:a16="http://schemas.microsoft.com/office/drawing/2014/main" id="{035142EA-4E84-2EF8-0150-724112069D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4270" y="641534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Bright MLS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035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: Blue Vio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E9EFF5A-3434-92A4-706F-7631111EA0E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" y="428"/>
            <a:ext cx="12191996" cy="6857141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8AEED6EF-B47C-3E66-8757-19F9CEABE1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4270" y="530712"/>
            <a:ext cx="8277771" cy="30648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lnSpc>
                <a:spcPct val="85000"/>
              </a:lnSpc>
              <a:defRPr sz="500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6" name="Text Placeholder 16">
            <a:extLst>
              <a:ext uri="{FF2B5EF4-FFF2-40B4-BE49-F238E27FC236}">
                <a16:creationId xmlns:a16="http://schemas.microsoft.com/office/drawing/2014/main" id="{B737395C-5561-15D4-6C3C-BB6920227F5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3713" y="3813255"/>
            <a:ext cx="8277771" cy="1254125"/>
          </a:xfrm>
          <a:prstGeom prst="rect">
            <a:avLst/>
          </a:prstGeom>
        </p:spPr>
        <p:txBody>
          <a:bodyPr/>
          <a:lstStyle>
            <a:lvl1pPr>
              <a:buNone/>
              <a:defRPr sz="2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None/>
              <a:defRPr sz="2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sub-headline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211E234-3CF5-B5FF-C7A4-2366D8710DDA}"/>
              </a:ext>
            </a:extLst>
          </p:cNvPr>
          <p:cNvCxnSpPr>
            <a:cxnSpLocks/>
          </p:cNvCxnSpPr>
          <p:nvPr userDrawn="1"/>
        </p:nvCxnSpPr>
        <p:spPr>
          <a:xfrm>
            <a:off x="596348" y="3633862"/>
            <a:ext cx="11595652" cy="0"/>
          </a:xfrm>
          <a:prstGeom prst="line">
            <a:avLst/>
          </a:prstGeom>
          <a:ln w="952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F823C164-2852-089C-D3B5-295A0440EBC6}"/>
              </a:ext>
            </a:extLst>
          </p:cNvPr>
          <p:cNvSpPr/>
          <p:nvPr userDrawn="1"/>
        </p:nvSpPr>
        <p:spPr>
          <a:xfrm>
            <a:off x="0" y="6298066"/>
            <a:ext cx="12192000" cy="559934"/>
          </a:xfrm>
          <a:prstGeom prst="rect">
            <a:avLst/>
          </a:prstGeom>
          <a:solidFill>
            <a:schemeClr val="accent6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46A2F27-4D57-9D3D-6CAA-F9F494A13C7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0" y="6298066"/>
            <a:ext cx="559934" cy="559934"/>
          </a:xfrm>
          <a:prstGeom prst="rect">
            <a:avLst/>
          </a:prstGeom>
        </p:spPr>
      </p:pic>
      <p:sp>
        <p:nvSpPr>
          <p:cNvPr id="10" name="Slide Number Placeholder 19">
            <a:extLst>
              <a:ext uri="{FF2B5EF4-FFF2-40B4-BE49-F238E27FC236}">
                <a16:creationId xmlns:a16="http://schemas.microsoft.com/office/drawing/2014/main" id="{3F4A2125-85A8-D57D-BD37-F30D7F9C09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03724" y="64153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243963E-8521-7549-82CA-6F86787FD18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13">
            <a:extLst>
              <a:ext uri="{FF2B5EF4-FFF2-40B4-BE49-F238E27FC236}">
                <a16:creationId xmlns:a16="http://schemas.microsoft.com/office/drawing/2014/main" id="{035142EA-4E84-2EF8-0150-724112069D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4270" y="641534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Bright MLS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639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Theme: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505EE-4593-B5A4-64ED-1A098F22B3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D55557-E002-4CFC-2579-BC8A7F0350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1243963E-8521-7549-82CA-6F86787FD181}" type="slidenum">
              <a:rPr lang="en-US" smtClean="0"/>
              <a:pPr/>
              <a:t>‹#›</a:t>
            </a:fld>
            <a:endParaRPr lang="en-US" sz="12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FBA64A-8911-D2A9-3904-038B96772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en-US" sz="1200"/>
              <a:t>Bright MLS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1C7539A-EDA8-4DAD-8ECF-045588F5B4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270" y="1488439"/>
            <a:ext cx="1085953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436129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Theme: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E121B7-F748-04E8-0ADE-4F4E620F0D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4270" y="1500161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4222B0-34DB-0565-4F42-A6450AFD98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500161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D855B9B-2AFF-3A04-A449-B12E9A22E3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4270" y="365126"/>
            <a:ext cx="10859530" cy="895264"/>
          </a:xfrm>
        </p:spPr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9" name="Slide Number Placeholder 19">
            <a:extLst>
              <a:ext uri="{FF2B5EF4-FFF2-40B4-BE49-F238E27FC236}">
                <a16:creationId xmlns:a16="http://schemas.microsoft.com/office/drawing/2014/main" id="{85C68109-75E4-6734-EE39-69BDFDCF7B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03724" y="64153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243963E-8521-7549-82CA-6F86787FD181}" type="slidenum">
              <a:rPr lang="en-US" smtClean="0"/>
              <a:pPr/>
              <a:t>‹#›</a:t>
            </a:fld>
            <a:endParaRPr lang="en-US" sz="1200" dirty="0"/>
          </a:p>
        </p:txBody>
      </p:sp>
      <p:sp>
        <p:nvSpPr>
          <p:cNvPr id="10" name="Footer Placeholder 13">
            <a:extLst>
              <a:ext uri="{FF2B5EF4-FFF2-40B4-BE49-F238E27FC236}">
                <a16:creationId xmlns:a16="http://schemas.microsoft.com/office/drawing/2014/main" id="{ABBB814A-FE7D-1202-D24D-7779FFA4C9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4270" y="641534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1200"/>
              <a:t>Bright MLS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0550143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Theme: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19">
            <a:extLst>
              <a:ext uri="{FF2B5EF4-FFF2-40B4-BE49-F238E27FC236}">
                <a16:creationId xmlns:a16="http://schemas.microsoft.com/office/drawing/2014/main" id="{E706B2E3-C5F9-3DA0-621E-4603D00762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03724" y="64153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243963E-8521-7549-82CA-6F86787FD181}" type="slidenum">
              <a:rPr lang="en-US" smtClean="0"/>
              <a:pPr/>
              <a:t>‹#›</a:t>
            </a:fld>
            <a:endParaRPr lang="en-US" sz="1200" dirty="0"/>
          </a:p>
        </p:txBody>
      </p:sp>
      <p:sp>
        <p:nvSpPr>
          <p:cNvPr id="7" name="Footer Placeholder 13">
            <a:extLst>
              <a:ext uri="{FF2B5EF4-FFF2-40B4-BE49-F238E27FC236}">
                <a16:creationId xmlns:a16="http://schemas.microsoft.com/office/drawing/2014/main" id="{87DFB272-5DAC-981F-86B8-332276901D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4270" y="641534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1200"/>
              <a:t>Bright MLS</a:t>
            </a:r>
            <a:endParaRPr lang="en-US" sz="120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E26E62D-E386-74D0-C4A0-59FDAC3C00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4270" y="365126"/>
            <a:ext cx="10859530" cy="895264"/>
          </a:xfrm>
        </p:spPr>
        <p:txBody>
          <a:bodyPr/>
          <a:lstStyle/>
          <a:p>
            <a:r>
              <a:rPr lang="en-US" dirty="0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36892816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ight Theme: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19">
            <a:extLst>
              <a:ext uri="{FF2B5EF4-FFF2-40B4-BE49-F238E27FC236}">
                <a16:creationId xmlns:a16="http://schemas.microsoft.com/office/drawing/2014/main" id="{C6C70FD7-77FA-26C1-9661-FDEB64AB5D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03724" y="64153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243963E-8521-7549-82CA-6F86787FD181}" type="slidenum">
              <a:rPr lang="en-US" smtClean="0"/>
              <a:pPr/>
              <a:t>‹#›</a:t>
            </a:fld>
            <a:endParaRPr lang="en-US" sz="1200" dirty="0"/>
          </a:p>
        </p:txBody>
      </p:sp>
      <p:sp>
        <p:nvSpPr>
          <p:cNvPr id="6" name="Footer Placeholder 13">
            <a:extLst>
              <a:ext uri="{FF2B5EF4-FFF2-40B4-BE49-F238E27FC236}">
                <a16:creationId xmlns:a16="http://schemas.microsoft.com/office/drawing/2014/main" id="{F96FFACC-8BAD-0D93-717A-BA15E8DF04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4270" y="641534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1200"/>
              <a:t>Bright MLS</a:t>
            </a:r>
            <a:endParaRPr lang="en-US" sz="12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7870F63-2A10-B5E4-691E-F3D454C958F2}"/>
              </a:ext>
            </a:extLst>
          </p:cNvPr>
          <p:cNvSpPr/>
          <p:nvPr userDrawn="1"/>
        </p:nvSpPr>
        <p:spPr>
          <a:xfrm>
            <a:off x="0" y="0"/>
            <a:ext cx="12192000" cy="62303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3324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heme: One Column"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F8B70FE3-DB70-70D6-1547-AA46CE2F8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270" y="365126"/>
            <a:ext cx="10859530" cy="8952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title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0B16D8C-B78E-6351-5E15-5662CC0B0D7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4270" y="1488439"/>
            <a:ext cx="1085953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19">
            <a:extLst>
              <a:ext uri="{FF2B5EF4-FFF2-40B4-BE49-F238E27FC236}">
                <a16:creationId xmlns:a16="http://schemas.microsoft.com/office/drawing/2014/main" id="{D96559D1-B1DC-46DE-C9FC-8C1A699346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03724" y="64153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243963E-8521-7549-82CA-6F86787FD18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13">
            <a:extLst>
              <a:ext uri="{FF2B5EF4-FFF2-40B4-BE49-F238E27FC236}">
                <a16:creationId xmlns:a16="http://schemas.microsoft.com/office/drawing/2014/main" id="{0C67C8BD-4D88-D033-0448-E6FB2BD140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4270" y="641534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Bright MLS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7317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heme: Two Column"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C10479-2106-DDD2-B288-5B03F7FD89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4270" y="154665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E75ED5-25F2-8DE4-14DC-885B260EF4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76238" y="154665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FBFB5F34-C6F9-7F15-CD9E-99EA3DA63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270" y="365126"/>
            <a:ext cx="10859530" cy="8952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title</a:t>
            </a:r>
          </a:p>
        </p:txBody>
      </p:sp>
      <p:sp>
        <p:nvSpPr>
          <p:cNvPr id="9" name="Slide Number Placeholder 19">
            <a:extLst>
              <a:ext uri="{FF2B5EF4-FFF2-40B4-BE49-F238E27FC236}">
                <a16:creationId xmlns:a16="http://schemas.microsoft.com/office/drawing/2014/main" id="{0BC50A48-C700-E382-A51F-F1011A0254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03724" y="64153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243963E-8521-7549-82CA-6F86787FD18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13">
            <a:extLst>
              <a:ext uri="{FF2B5EF4-FFF2-40B4-BE49-F238E27FC236}">
                <a16:creationId xmlns:a16="http://schemas.microsoft.com/office/drawing/2014/main" id="{6060AB30-4540-7E91-BCB8-E53FB4C586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4270" y="641534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Bright MLS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8755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heme: Title Only"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41452B8D-8D69-5BC4-FE43-2C78FF6A3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270" y="365126"/>
            <a:ext cx="10859530" cy="8952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title</a:t>
            </a:r>
          </a:p>
        </p:txBody>
      </p:sp>
      <p:sp>
        <p:nvSpPr>
          <p:cNvPr id="7" name="Slide Number Placeholder 19">
            <a:extLst>
              <a:ext uri="{FF2B5EF4-FFF2-40B4-BE49-F238E27FC236}">
                <a16:creationId xmlns:a16="http://schemas.microsoft.com/office/drawing/2014/main" id="{9D461D5B-70C9-9A45-EDAD-2A45F65F4D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03724" y="64153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243963E-8521-7549-82CA-6F86787FD18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13">
            <a:extLst>
              <a:ext uri="{FF2B5EF4-FFF2-40B4-BE49-F238E27FC236}">
                <a16:creationId xmlns:a16="http://schemas.microsoft.com/office/drawing/2014/main" id="{C2A0D24D-E5FB-1AEE-DF67-037325997D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4270" y="641534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Bright MLS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1468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heme: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19">
            <a:extLst>
              <a:ext uri="{FF2B5EF4-FFF2-40B4-BE49-F238E27FC236}">
                <a16:creationId xmlns:a16="http://schemas.microsoft.com/office/drawing/2014/main" id="{B44A50FA-E722-C27D-19C4-3A3B4CA1F5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03724" y="64153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243963E-8521-7549-82CA-6F86787FD18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13">
            <a:extLst>
              <a:ext uri="{FF2B5EF4-FFF2-40B4-BE49-F238E27FC236}">
                <a16:creationId xmlns:a16="http://schemas.microsoft.com/office/drawing/2014/main" id="{CC9A0AD4-2FF9-71D2-AC8E-BE03BDD7CA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4270" y="641534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Bright MLS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6F7AE0D-C579-6CA7-BDA4-84FA6C7F0908}"/>
              </a:ext>
            </a:extLst>
          </p:cNvPr>
          <p:cNvSpPr/>
          <p:nvPr userDrawn="1"/>
        </p:nvSpPr>
        <p:spPr>
          <a:xfrm>
            <a:off x="0" y="0"/>
            <a:ext cx="12192000" cy="624581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131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3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9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2EC5233-6939-8FED-1BC0-93FF77BB07E3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CC876D7-C59C-B703-0B61-F6D796B5E497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9674806" y="530712"/>
            <a:ext cx="2022924" cy="895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896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3" r:id="rId6"/>
    <p:sldLayoutId id="2147483655" r:id="rId7"/>
    <p:sldLayoutId id="2147483656" r:id="rId8"/>
    <p:sldLayoutId id="2147483657" r:id="rId9"/>
    <p:sldLayoutId id="2147483658" r:id="rId1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72195C5B-D780-9129-89AC-ED3796F89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270" y="365126"/>
            <a:ext cx="10859530" cy="8952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title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9838D09-DEF9-141B-B912-440D35C84B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4270" y="1488439"/>
            <a:ext cx="1085953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2F64A55-A683-A4D5-69F1-E065C666E0D0}"/>
              </a:ext>
            </a:extLst>
          </p:cNvPr>
          <p:cNvCxnSpPr>
            <a:cxnSpLocks/>
          </p:cNvCxnSpPr>
          <p:nvPr userDrawn="1"/>
        </p:nvCxnSpPr>
        <p:spPr>
          <a:xfrm>
            <a:off x="596348" y="1216125"/>
            <a:ext cx="11595652" cy="0"/>
          </a:xfrm>
          <a:prstGeom prst="line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CC30B1B5-0E6F-D044-193C-1655D92E20A1}"/>
              </a:ext>
            </a:extLst>
          </p:cNvPr>
          <p:cNvSpPr/>
          <p:nvPr userDrawn="1"/>
        </p:nvSpPr>
        <p:spPr>
          <a:xfrm>
            <a:off x="0" y="6298066"/>
            <a:ext cx="12192000" cy="559934"/>
          </a:xfrm>
          <a:prstGeom prst="rect">
            <a:avLst/>
          </a:prstGeom>
          <a:gradFill>
            <a:gsLst>
              <a:gs pos="100000">
                <a:schemeClr val="accent5"/>
              </a:gs>
              <a:gs pos="0">
                <a:srgbClr val="B5C2F0">
                  <a:alpha val="40118"/>
                </a:srgbClr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7B670C3-5553-5FF4-A34A-45BFD35176D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/>
        </p:blipFill>
        <p:spPr>
          <a:xfrm>
            <a:off x="0" y="6298066"/>
            <a:ext cx="559934" cy="559934"/>
          </a:xfrm>
          <a:prstGeom prst="rect">
            <a:avLst/>
          </a:prstGeom>
        </p:spPr>
      </p:pic>
      <p:sp>
        <p:nvSpPr>
          <p:cNvPr id="13" name="Slide Number Placeholder 19">
            <a:extLst>
              <a:ext uri="{FF2B5EF4-FFF2-40B4-BE49-F238E27FC236}">
                <a16:creationId xmlns:a16="http://schemas.microsoft.com/office/drawing/2014/main" id="{87957C98-2924-4D51-E7C9-E3D724E5A0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03724" y="64153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243963E-8521-7549-82CA-6F86787FD181}" type="slidenum">
              <a:rPr lang="en-US" smtClean="0"/>
              <a:pPr/>
              <a:t>‹#›</a:t>
            </a:fld>
            <a:endParaRPr lang="en-US" sz="1200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8D876483-0AFE-836F-E593-3016B9E308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4270" y="641534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1200"/>
              <a:t>Bright MLS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219287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66" r:id="rId2"/>
    <p:sldLayoutId id="2147483668" r:id="rId3"/>
    <p:sldLayoutId id="2147483669" r:id="rId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spcAft>
          <a:spcPts val="600"/>
        </a:spcAft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B8459D44-4B51-BDBB-A7A5-6826692EA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270" y="365126"/>
            <a:ext cx="10859530" cy="8952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title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73B9757-3641-742F-516B-A94CA1E554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4270" y="1488439"/>
            <a:ext cx="1085953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97B0C47-F52A-4003-04CE-4CE88F9036E8}"/>
              </a:ext>
            </a:extLst>
          </p:cNvPr>
          <p:cNvCxnSpPr>
            <a:cxnSpLocks/>
          </p:cNvCxnSpPr>
          <p:nvPr userDrawn="1"/>
        </p:nvCxnSpPr>
        <p:spPr>
          <a:xfrm>
            <a:off x="596348" y="1216125"/>
            <a:ext cx="11595652" cy="0"/>
          </a:xfrm>
          <a:prstGeom prst="line">
            <a:avLst/>
          </a:prstGeom>
          <a:ln w="952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652A4067-EB77-6DCF-6C7B-0B1D36128AE8}"/>
              </a:ext>
            </a:extLst>
          </p:cNvPr>
          <p:cNvSpPr/>
          <p:nvPr userDrawn="1"/>
        </p:nvSpPr>
        <p:spPr>
          <a:xfrm>
            <a:off x="0" y="6298066"/>
            <a:ext cx="12192000" cy="559934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5C0FD20-ECE2-B9BF-B488-3D74ABA79347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/>
        </p:blipFill>
        <p:spPr>
          <a:xfrm>
            <a:off x="0" y="6298066"/>
            <a:ext cx="559934" cy="559934"/>
          </a:xfrm>
          <a:prstGeom prst="rect">
            <a:avLst/>
          </a:prstGeom>
        </p:spPr>
      </p:pic>
      <p:sp>
        <p:nvSpPr>
          <p:cNvPr id="12" name="Slide Number Placeholder 19">
            <a:extLst>
              <a:ext uri="{FF2B5EF4-FFF2-40B4-BE49-F238E27FC236}">
                <a16:creationId xmlns:a16="http://schemas.microsoft.com/office/drawing/2014/main" id="{310FA5AF-4BFD-52F9-23E7-718DA190B7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03724" y="641534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243963E-8521-7549-82CA-6F86787FD18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13">
            <a:extLst>
              <a:ext uri="{FF2B5EF4-FFF2-40B4-BE49-F238E27FC236}">
                <a16:creationId xmlns:a16="http://schemas.microsoft.com/office/drawing/2014/main" id="{E8C8E961-83A9-5C4D-9810-F9D384E979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4270" y="6415348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Bright MLS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5086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8" r:id="rId2"/>
    <p:sldLayoutId id="2147483680" r:id="rId3"/>
    <p:sldLayoutId id="2147483681" r:id="rId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bg1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spcAft>
          <a:spcPts val="600"/>
        </a:spcAft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0.sv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6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50469-7AD4-6B86-45D5-6E32E0851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270" y="530712"/>
            <a:ext cx="8277771" cy="3064897"/>
          </a:xfrm>
        </p:spPr>
        <p:txBody>
          <a:bodyPr anchor="b">
            <a:normAutofit/>
          </a:bodyPr>
          <a:lstStyle/>
          <a:p>
            <a:r>
              <a:rPr lang="en-US" dirty="0"/>
              <a:t>Playing the Long Game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45CE58-4D0B-4C4B-F625-35C95FE55EF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3713" y="3751263"/>
            <a:ext cx="8277771" cy="1254125"/>
          </a:xfrm>
        </p:spPr>
        <p:txBody>
          <a:bodyPr>
            <a:normAutofit/>
          </a:bodyPr>
          <a:lstStyle/>
          <a:p>
            <a:r>
              <a:rPr lang="en-US" dirty="0"/>
              <a:t>How to Plan When “Normal” is a Moving Target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17E4C9-4042-9F2B-34F1-C99CA023A40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3713" y="5579390"/>
            <a:ext cx="3016404" cy="835777"/>
          </a:xfrm>
        </p:spPr>
        <p:txBody>
          <a:bodyPr anchor="b">
            <a:normAutofit/>
          </a:bodyPr>
          <a:lstStyle/>
          <a:p>
            <a:pPr marL="0" indent="0"/>
            <a:r>
              <a:rPr lang="en-US" dirty="0"/>
              <a:t>September 21, 2026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B917FBD4-6C82-CE5F-3ECC-B5853E341CC9}"/>
              </a:ext>
            </a:extLst>
          </p:cNvPr>
          <p:cNvSpPr txBox="1">
            <a:spLocks/>
          </p:cNvSpPr>
          <p:nvPr/>
        </p:nvSpPr>
        <p:spPr>
          <a:xfrm>
            <a:off x="493713" y="5005388"/>
            <a:ext cx="3558783" cy="835777"/>
          </a:xfrm>
          <a:prstGeom prst="rect">
            <a:avLst/>
          </a:prstGeom>
        </p:spPr>
        <p:txBody>
          <a:bodyPr anchor="b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/>
            <a:r>
              <a:rPr lang="en-US" dirty="0"/>
              <a:t>Lisa Sturtevant, PhD</a:t>
            </a:r>
            <a:br>
              <a:rPr lang="en-US" dirty="0"/>
            </a:br>
            <a:r>
              <a:rPr lang="en-US" dirty="0"/>
              <a:t>Chief Economist, Bright MLS</a:t>
            </a:r>
          </a:p>
        </p:txBody>
      </p:sp>
    </p:spTree>
    <p:extLst>
      <p:ext uri="{BB962C8B-B14F-4D97-AF65-F5344CB8AC3E}">
        <p14:creationId xmlns:p14="http://schemas.microsoft.com/office/powerpoint/2010/main" val="3695139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805CF7-B387-1529-580D-FCC6A9EE77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Bright MLS</a:t>
            </a:r>
          </a:p>
        </p:txBody>
      </p:sp>
      <p:graphicFrame>
        <p:nvGraphicFramePr>
          <p:cNvPr id="17" name="Content Placeholder 7">
            <a:extLst>
              <a:ext uri="{FF2B5EF4-FFF2-40B4-BE49-F238E27FC236}">
                <a16:creationId xmlns:a16="http://schemas.microsoft.com/office/drawing/2014/main" id="{5150D49A-686E-0895-F4B7-61DC754B8AE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5744747"/>
              </p:ext>
            </p:extLst>
          </p:nvPr>
        </p:nvGraphicFramePr>
        <p:xfrm>
          <a:off x="1056967" y="1925238"/>
          <a:ext cx="10078064" cy="42957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9A034AFD-ED5E-E063-DD7E-02BDBD8D2128}"/>
              </a:ext>
            </a:extLst>
          </p:cNvPr>
          <p:cNvSpPr txBox="1"/>
          <p:nvPr/>
        </p:nvSpPr>
        <p:spPr>
          <a:xfrm>
            <a:off x="653844" y="77527"/>
            <a:ext cx="863409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accent5"/>
                </a:solidFill>
                <a:latin typeface="Georgia" panose="02040502050405020303" pitchFamily="18" charset="0"/>
              </a:rPr>
              <a:t>2026 home sales 2% higher than last year</a:t>
            </a:r>
          </a:p>
          <a:p>
            <a:r>
              <a:rPr lang="en-US" sz="2400" dirty="0">
                <a:solidFill>
                  <a:schemeClr val="accent5"/>
                </a:solidFill>
                <a:latin typeface="Georgia" panose="02040502050405020303" pitchFamily="18" charset="0"/>
              </a:rPr>
              <a:t>But sales are still ~30% below long-term averages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8A826B-5590-645A-5CD5-2210E73ECF03}"/>
              </a:ext>
            </a:extLst>
          </p:cNvPr>
          <p:cNvSpPr txBox="1"/>
          <p:nvPr/>
        </p:nvSpPr>
        <p:spPr>
          <a:xfrm>
            <a:off x="9716511" y="6336300"/>
            <a:ext cx="9525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accent5"/>
                </a:solidFill>
              </a:rPr>
              <a:t>Source: NAR</a:t>
            </a:r>
          </a:p>
        </p:txBody>
      </p:sp>
    </p:spTree>
    <p:extLst>
      <p:ext uri="{BB962C8B-B14F-4D97-AF65-F5344CB8AC3E}">
        <p14:creationId xmlns:p14="http://schemas.microsoft.com/office/powerpoint/2010/main" val="2272128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F6109-B97E-25EB-3A54-98D0349F0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0C1D83-1EFC-C3FE-5B60-FDBDD07E67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Bright MLS</a:t>
            </a:r>
          </a:p>
        </p:txBody>
      </p:sp>
      <p:graphicFrame>
        <p:nvGraphicFramePr>
          <p:cNvPr id="17" name="Content Placeholder 7">
            <a:extLst>
              <a:ext uri="{FF2B5EF4-FFF2-40B4-BE49-F238E27FC236}">
                <a16:creationId xmlns:a16="http://schemas.microsoft.com/office/drawing/2014/main" id="{9DFE28BE-F5B8-A737-561A-11DECC24A61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9031639"/>
              </p:ext>
            </p:extLst>
          </p:nvPr>
        </p:nvGraphicFramePr>
        <p:xfrm>
          <a:off x="494270" y="1767922"/>
          <a:ext cx="10409704" cy="42957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C821B707-BE7A-22F2-282E-84A75D4C4FD4}"/>
              </a:ext>
            </a:extLst>
          </p:cNvPr>
          <p:cNvSpPr txBox="1"/>
          <p:nvPr/>
        </p:nvSpPr>
        <p:spPr>
          <a:xfrm>
            <a:off x="673508" y="244675"/>
            <a:ext cx="107789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accent5"/>
                </a:solidFill>
                <a:latin typeface="Georgia" panose="02040502050405020303" pitchFamily="18" charset="0"/>
              </a:rPr>
              <a:t>Overall 2026 DMV sales just 0.6% higher than 2025</a:t>
            </a:r>
            <a:endParaRPr lang="en-US" sz="2400" dirty="0">
              <a:solidFill>
                <a:schemeClr val="accent5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39791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BE4871-90B6-6A75-7CFC-8619E7442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0F2D9E-5DF9-2273-684E-FBA8DCDEB3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Bright MLS</a:t>
            </a:r>
          </a:p>
        </p:txBody>
      </p:sp>
      <p:graphicFrame>
        <p:nvGraphicFramePr>
          <p:cNvPr id="17" name="Content Placeholder 7">
            <a:extLst>
              <a:ext uri="{FF2B5EF4-FFF2-40B4-BE49-F238E27FC236}">
                <a16:creationId xmlns:a16="http://schemas.microsoft.com/office/drawing/2014/main" id="{98B918A9-5F05-97CC-32EB-0492313B9D1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5556009"/>
              </p:ext>
            </p:extLst>
          </p:nvPr>
        </p:nvGraphicFramePr>
        <p:xfrm>
          <a:off x="494270" y="1767922"/>
          <a:ext cx="8630064" cy="42957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A73B89D1-516E-0100-CFC1-8A37F9D48639}"/>
              </a:ext>
            </a:extLst>
          </p:cNvPr>
          <p:cNvSpPr txBox="1"/>
          <p:nvPr/>
        </p:nvSpPr>
        <p:spPr>
          <a:xfrm>
            <a:off x="673508" y="244675"/>
            <a:ext cx="107789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accent5"/>
                </a:solidFill>
                <a:latin typeface="Georgia" panose="02040502050405020303" pitchFamily="18" charset="0"/>
              </a:rPr>
              <a:t>Overall 2026 DMV sales just 0.6% higher than 2025</a:t>
            </a:r>
            <a:endParaRPr lang="en-US" sz="2400" dirty="0">
              <a:solidFill>
                <a:schemeClr val="accent5"/>
              </a:solidFill>
              <a:latin typeface="Georgia" panose="02040502050405020303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8E5E046-1747-1949-160E-B16E15096FB0}"/>
              </a:ext>
            </a:extLst>
          </p:cNvPr>
          <p:cNvSpPr txBox="1"/>
          <p:nvPr/>
        </p:nvSpPr>
        <p:spPr>
          <a:xfrm>
            <a:off x="9124334" y="2948773"/>
            <a:ext cx="27333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YTD 2026 Sales</a:t>
            </a:r>
            <a:br>
              <a:rPr lang="en-US" sz="1600" b="1" dirty="0">
                <a:solidFill>
                  <a:schemeClr val="bg1"/>
                </a:solidFill>
              </a:rPr>
            </a:br>
            <a:r>
              <a:rPr lang="en-US" sz="1600" b="1" dirty="0">
                <a:solidFill>
                  <a:schemeClr val="bg1"/>
                </a:solidFill>
              </a:rPr>
              <a:t>Compared to 2025</a:t>
            </a:r>
          </a:p>
          <a:p>
            <a:endParaRPr lang="en-US" sz="1600" dirty="0">
              <a:solidFill>
                <a:schemeClr val="bg1"/>
              </a:solidFill>
            </a:endParaRPr>
          </a:p>
          <a:p>
            <a:r>
              <a:rPr lang="en-US" sz="16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&lt;$400K     	        down 3%</a:t>
            </a:r>
          </a:p>
          <a:p>
            <a:r>
              <a:rPr lang="en-US" sz="16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$400-$799K     down 1%</a:t>
            </a:r>
          </a:p>
          <a:p>
            <a:r>
              <a:rPr lang="en-US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$</a:t>
            </a:r>
            <a:r>
              <a:rPr lang="en-US" sz="1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800K+  	        up 5%</a:t>
            </a:r>
          </a:p>
        </p:txBody>
      </p:sp>
    </p:spTree>
    <p:extLst>
      <p:ext uri="{BB962C8B-B14F-4D97-AF65-F5344CB8AC3E}">
        <p14:creationId xmlns:p14="http://schemas.microsoft.com/office/powerpoint/2010/main" val="45490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68F8F-B3A7-6176-69CA-D99A6D7BB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269" y="365126"/>
            <a:ext cx="11265111" cy="895264"/>
          </a:xfrm>
        </p:spPr>
        <p:txBody>
          <a:bodyPr>
            <a:normAutofit fontScale="90000"/>
          </a:bodyPr>
          <a:lstStyle/>
          <a:p>
            <a:r>
              <a:rPr lang="en-US" dirty="0"/>
              <a:t>Weekly contracts have been tracking lower since the summer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A5F0D3-8474-A280-0BF7-DD8FC3D72A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243963E-8521-7549-82CA-6F86787FD181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A81E78-3D62-9CD4-04EE-A07ABCBF8F8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Bright MLS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13" name="Content Placeholder 12">
            <a:extLst>
              <a:ext uri="{FF2B5EF4-FFF2-40B4-BE49-F238E27FC236}">
                <a16:creationId xmlns:a16="http://schemas.microsoft.com/office/drawing/2014/main" id="{816B29C4-DA81-CA87-C614-B933385A290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1664446"/>
              </p:ext>
            </p:extLst>
          </p:nvPr>
        </p:nvGraphicFramePr>
        <p:xfrm>
          <a:off x="493713" y="1489075"/>
          <a:ext cx="10675732" cy="46265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33921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82419D-6533-72B2-68F0-57048A7E4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C7C86-B060-E7D2-9EA6-AC25FC3F8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269" y="365126"/>
            <a:ext cx="11265111" cy="895264"/>
          </a:xfrm>
        </p:spPr>
        <p:txBody>
          <a:bodyPr>
            <a:normAutofit/>
          </a:bodyPr>
          <a:lstStyle/>
          <a:p>
            <a:r>
              <a:rPr lang="en-US" dirty="0"/>
              <a:t>Showings rebound post-Labor Day but still low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A66FBD-AA70-74E3-CB9C-E70FC9009F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243963E-8521-7549-82CA-6F86787FD181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D6C5A8-8016-C7B9-02F5-D35EA98F47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Bright MLS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13" name="Content Placeholder 12">
            <a:extLst>
              <a:ext uri="{FF2B5EF4-FFF2-40B4-BE49-F238E27FC236}">
                <a16:creationId xmlns:a16="http://schemas.microsoft.com/office/drawing/2014/main" id="{C628238E-E633-3C2D-1C73-0037A1F5360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6904002"/>
              </p:ext>
            </p:extLst>
          </p:nvPr>
        </p:nvGraphicFramePr>
        <p:xfrm>
          <a:off x="493713" y="1489075"/>
          <a:ext cx="10675732" cy="46265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599376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D8D6C8-EE0F-BCC7-99F0-A2B546D50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D3C84-5FDF-1466-0379-DF8BE5675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269" y="365126"/>
            <a:ext cx="11265111" cy="895264"/>
          </a:xfrm>
        </p:spPr>
        <p:txBody>
          <a:bodyPr>
            <a:normAutofit/>
          </a:bodyPr>
          <a:lstStyle/>
          <a:p>
            <a:r>
              <a:rPr lang="en-US" dirty="0"/>
              <a:t>Showing “intensity” is still low as active inventory rises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94E5BD-A477-FB30-849D-92F853A3E9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243963E-8521-7549-82CA-6F86787FD181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88D68A-5E73-E906-81BC-E245094F13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Bright MLS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13" name="Content Placeholder 12">
            <a:extLst>
              <a:ext uri="{FF2B5EF4-FFF2-40B4-BE49-F238E27FC236}">
                <a16:creationId xmlns:a16="http://schemas.microsoft.com/office/drawing/2014/main" id="{F6387567-9B12-AFEA-2993-2EC4FDFBAC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46924765"/>
              </p:ext>
            </p:extLst>
          </p:nvPr>
        </p:nvGraphicFramePr>
        <p:xfrm>
          <a:off x="493713" y="1489075"/>
          <a:ext cx="10321771" cy="47839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63658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184A38-3DB4-8DDD-3FDE-2638D63FE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0BF1F-739B-02CA-78FE-FCC44212A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270" y="542610"/>
            <a:ext cx="10859530" cy="717779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Price growth across the DMV +2.7% YTD</a:t>
            </a:r>
            <a:br>
              <a:rPr lang="en-US" sz="4400" dirty="0"/>
            </a:br>
            <a:r>
              <a:rPr lang="en-US" sz="2700" dirty="0"/>
              <a:t>There is no single market; higher-end driving median price growth</a:t>
            </a:r>
            <a:br>
              <a:rPr lang="en-US" sz="2700" dirty="0"/>
            </a:br>
            <a:endParaRPr lang="en-US" sz="27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A3E194-A08C-5C6D-9B78-62E562CB13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243963E-8521-7549-82CA-6F86787FD181}" type="slidenum">
              <a:rPr lang="en-US" smtClean="0"/>
              <a:pPr/>
              <a:t>8</a:t>
            </a:fld>
            <a:endParaRPr lang="en-US" sz="12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9EF1F2-AACF-85E9-4B6B-4C16E88050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z="1200"/>
              <a:t>Bright MLS</a:t>
            </a:r>
          </a:p>
        </p:txBody>
      </p:sp>
      <p:graphicFrame>
        <p:nvGraphicFramePr>
          <p:cNvPr id="10" name="Table 11">
            <a:extLst>
              <a:ext uri="{FF2B5EF4-FFF2-40B4-BE49-F238E27FC236}">
                <a16:creationId xmlns:a16="http://schemas.microsoft.com/office/drawing/2014/main" id="{7F9D66B2-B3B5-0B35-3881-51361332D4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123622"/>
              </p:ext>
            </p:extLst>
          </p:nvPr>
        </p:nvGraphicFramePr>
        <p:xfrm>
          <a:off x="755309" y="1401238"/>
          <a:ext cx="5065388" cy="501411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532694">
                  <a:extLst>
                    <a:ext uri="{9D8B030D-6E8A-4147-A177-3AD203B41FA5}">
                      <a16:colId xmlns:a16="http://schemas.microsoft.com/office/drawing/2014/main" val="357946956"/>
                    </a:ext>
                  </a:extLst>
                </a:gridCol>
                <a:gridCol w="2532694">
                  <a:extLst>
                    <a:ext uri="{9D8B030D-6E8A-4147-A177-3AD203B41FA5}">
                      <a16:colId xmlns:a16="http://schemas.microsoft.com/office/drawing/2014/main" val="1334028858"/>
                    </a:ext>
                  </a:extLst>
                </a:gridCol>
              </a:tblGrid>
              <a:tr h="859248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Local Market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Median Price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YTD 2026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err="1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yoy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change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8568399"/>
                  </a:ext>
                </a:extLst>
              </a:tr>
              <a:tr h="68328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Arlington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$812K</a:t>
                      </a:r>
                      <a:br>
                        <a:rPr lang="en-US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+7.6%</a:t>
                      </a:r>
                      <a:endParaRPr lang="en-US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686337"/>
                  </a:ext>
                </a:extLst>
              </a:tr>
              <a:tr h="68328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Falls Church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$1.04M</a:t>
                      </a:r>
                      <a:br>
                        <a:rPr lang="en-US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+6.7%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7266628"/>
                  </a:ext>
                </a:extLst>
              </a:tr>
              <a:tr h="68328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Frederick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$503K</a:t>
                      </a:r>
                      <a:br>
                        <a:rPr lang="en-US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+2.6%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8766174"/>
                  </a:ext>
                </a:extLst>
              </a:tr>
              <a:tr h="68328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Montgomery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$650K</a:t>
                      </a:r>
                      <a:br>
                        <a:rPr lang="en-US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+2.4%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4881274"/>
                  </a:ext>
                </a:extLst>
              </a:tr>
              <a:tr h="68328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Fairfax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$775K</a:t>
                      </a:r>
                    </a:p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+1.6%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4483694"/>
                  </a:ext>
                </a:extLst>
              </a:tr>
              <a:tr h="68328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Loudoun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$787K</a:t>
                      </a:r>
                    </a:p>
                    <a:p>
                      <a:pPr algn="ctr"/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+1.6%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8788762"/>
                  </a:ext>
                </a:extLst>
              </a:tr>
            </a:tbl>
          </a:graphicData>
        </a:graphic>
      </p:graphicFrame>
      <p:graphicFrame>
        <p:nvGraphicFramePr>
          <p:cNvPr id="7" name="Table 11">
            <a:extLst>
              <a:ext uri="{FF2B5EF4-FFF2-40B4-BE49-F238E27FC236}">
                <a16:creationId xmlns:a16="http://schemas.microsoft.com/office/drawing/2014/main" id="{64743460-DD07-4BD6-3DA4-D79C2B8D6D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9597462"/>
              </p:ext>
            </p:extLst>
          </p:nvPr>
        </p:nvGraphicFramePr>
        <p:xfrm>
          <a:off x="6371305" y="1401238"/>
          <a:ext cx="5065388" cy="296425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532694">
                  <a:extLst>
                    <a:ext uri="{9D8B030D-6E8A-4147-A177-3AD203B41FA5}">
                      <a16:colId xmlns:a16="http://schemas.microsoft.com/office/drawing/2014/main" val="357946956"/>
                    </a:ext>
                  </a:extLst>
                </a:gridCol>
                <a:gridCol w="2532694">
                  <a:extLst>
                    <a:ext uri="{9D8B030D-6E8A-4147-A177-3AD203B41FA5}">
                      <a16:colId xmlns:a16="http://schemas.microsoft.com/office/drawing/2014/main" val="1334028858"/>
                    </a:ext>
                  </a:extLst>
                </a:gridCol>
              </a:tblGrid>
              <a:tr h="859248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Home Type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Median Price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YTD 2026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err="1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yoy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change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8568399"/>
                  </a:ext>
                </a:extLst>
              </a:tr>
              <a:tr h="68328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Detached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$840K</a:t>
                      </a:r>
                      <a:br>
                        <a:rPr lang="en-US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+1.7%</a:t>
                      </a:r>
                      <a:endParaRPr lang="en-US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686337"/>
                  </a:ext>
                </a:extLst>
              </a:tr>
              <a:tr h="68328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Townhome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$605K</a:t>
                      </a:r>
                      <a:br>
                        <a:rPr lang="en-US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+0.0%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7266628"/>
                  </a:ext>
                </a:extLst>
              </a:tr>
              <a:tr h="68328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$392K</a:t>
                      </a:r>
                      <a:br>
                        <a:rPr lang="en-US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18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87661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3876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1FF02-3BD6-978E-BE8D-C86981F08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270" y="179104"/>
            <a:ext cx="11452654" cy="895264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Rates moved lower over the past 20 years</a:t>
            </a:r>
            <a:br>
              <a:rPr lang="en-US" dirty="0"/>
            </a:br>
            <a:r>
              <a:rPr lang="en-US" sz="2700" dirty="0"/>
              <a:t>But sub-4% rates are the outliers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3428F0-5CB9-C6C4-172A-FAF902BFD7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Bright MLS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22" name="Chart 21">
            <a:extLst>
              <a:ext uri="{FF2B5EF4-FFF2-40B4-BE49-F238E27FC236}">
                <a16:creationId xmlns:a16="http://schemas.microsoft.com/office/drawing/2014/main" id="{E5B1F0F9-405B-180D-792E-14556ACAC4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68202850"/>
              </p:ext>
            </p:extLst>
          </p:nvPr>
        </p:nvGraphicFramePr>
        <p:xfrm>
          <a:off x="776748" y="1484671"/>
          <a:ext cx="9383252" cy="46536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845C797A-DCBD-6FCF-1D02-7D2C4640FB88}"/>
              </a:ext>
            </a:extLst>
          </p:cNvPr>
          <p:cNvSpPr txBox="1"/>
          <p:nvPr/>
        </p:nvSpPr>
        <p:spPr>
          <a:xfrm>
            <a:off x="9234105" y="6284543"/>
            <a:ext cx="185178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accent5"/>
                </a:solidFill>
              </a:rPr>
              <a:t>Sources: Freddie Mac, MBA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2E27E31-5AA7-9773-594F-B5993B5B6A96}"/>
              </a:ext>
            </a:extLst>
          </p:cNvPr>
          <p:cNvSpPr txBox="1"/>
          <p:nvPr/>
        </p:nvSpPr>
        <p:spPr>
          <a:xfrm>
            <a:off x="6794090" y="5633883"/>
            <a:ext cx="8840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accent5"/>
                </a:solidFill>
              </a:rPr>
              <a:t>6.5-7.0%</a:t>
            </a:r>
          </a:p>
        </p:txBody>
      </p:sp>
    </p:spTree>
    <p:extLst>
      <p:ext uri="{BB962C8B-B14F-4D97-AF65-F5344CB8AC3E}">
        <p14:creationId xmlns:p14="http://schemas.microsoft.com/office/powerpoint/2010/main" val="38309309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220BC-D493-AFA4-1E81-63B8288C7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EDFF7-07B7-D588-50D6-AFBCAC24C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Affordability is a real constraint in the current market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1435F05-5C6A-8E12-58A8-D6B06C4409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Bright MLS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5" name="Content Placeholder 6">
            <a:extLst>
              <a:ext uri="{FF2B5EF4-FFF2-40B4-BE49-F238E27FC236}">
                <a16:creationId xmlns:a16="http://schemas.microsoft.com/office/drawing/2014/main" id="{6BCBE489-31D8-9A81-76BD-650080FE97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2040639"/>
              </p:ext>
            </p:extLst>
          </p:nvPr>
        </p:nvGraphicFramePr>
        <p:xfrm>
          <a:off x="913425" y="1441450"/>
          <a:ext cx="9815535" cy="48882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0BD34923-3749-F545-E867-D54E24B65F8D}"/>
              </a:ext>
            </a:extLst>
          </p:cNvPr>
          <p:cNvSpPr txBox="1"/>
          <p:nvPr/>
        </p:nvSpPr>
        <p:spPr>
          <a:xfrm>
            <a:off x="7936208" y="6329680"/>
            <a:ext cx="25250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accent5"/>
                </a:solidFill>
              </a:rPr>
              <a:t>Sources: Freddie Mac, BLS, Bright MLS</a:t>
            </a:r>
          </a:p>
        </p:txBody>
      </p:sp>
    </p:spTree>
    <p:extLst>
      <p:ext uri="{BB962C8B-B14F-4D97-AF65-F5344CB8AC3E}">
        <p14:creationId xmlns:p14="http://schemas.microsoft.com/office/powerpoint/2010/main" val="35701263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79F75B-76AC-A479-E769-BD6610D02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10095-07D7-9CDC-19E1-20A39BB0C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Affordability is a real constraint in the current market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C9F492-9B9A-833D-2E01-5DA869E4D9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Bright MLS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5" name="Content Placeholder 6">
            <a:extLst>
              <a:ext uri="{FF2B5EF4-FFF2-40B4-BE49-F238E27FC236}">
                <a16:creationId xmlns:a16="http://schemas.microsoft.com/office/drawing/2014/main" id="{45C1BAB3-3A8D-AF92-1FF2-141BFED13F1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1224685"/>
              </p:ext>
            </p:extLst>
          </p:nvPr>
        </p:nvGraphicFramePr>
        <p:xfrm>
          <a:off x="913425" y="1441450"/>
          <a:ext cx="9815535" cy="48882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68D15FD8-FA11-21D2-B5E5-438C8846C508}"/>
              </a:ext>
            </a:extLst>
          </p:cNvPr>
          <p:cNvSpPr txBox="1"/>
          <p:nvPr/>
        </p:nvSpPr>
        <p:spPr>
          <a:xfrm>
            <a:off x="7936208" y="6329680"/>
            <a:ext cx="25250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accent5"/>
                </a:solidFill>
              </a:rPr>
              <a:t>Sources: Freddie Mac, BLS, Bright MLS</a:t>
            </a:r>
          </a:p>
        </p:txBody>
      </p:sp>
    </p:spTree>
    <p:extLst>
      <p:ext uri="{BB962C8B-B14F-4D97-AF65-F5344CB8AC3E}">
        <p14:creationId xmlns:p14="http://schemas.microsoft.com/office/powerpoint/2010/main" val="4900117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2DE30-99AA-3825-F432-EF014323A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Affordability is a real constraint in the current market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E5A6CD-FB12-AB6F-7A81-1C85389A43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Bright MLS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5" name="Content Placeholder 6">
            <a:extLst>
              <a:ext uri="{FF2B5EF4-FFF2-40B4-BE49-F238E27FC236}">
                <a16:creationId xmlns:a16="http://schemas.microsoft.com/office/drawing/2014/main" id="{D10DBB98-63F3-F6B2-55E3-A80BD5C54C9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3823216"/>
              </p:ext>
            </p:extLst>
          </p:nvPr>
        </p:nvGraphicFramePr>
        <p:xfrm>
          <a:off x="913425" y="1441450"/>
          <a:ext cx="9815535" cy="48882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57489FE-E7AF-0A5D-F14A-371CAA43C25B}"/>
              </a:ext>
            </a:extLst>
          </p:cNvPr>
          <p:cNvSpPr txBox="1"/>
          <p:nvPr/>
        </p:nvSpPr>
        <p:spPr>
          <a:xfrm>
            <a:off x="7936208" y="6329680"/>
            <a:ext cx="252505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accent5"/>
                </a:solidFill>
              </a:rPr>
              <a:t>Sources: Freddie Mac, BLS, Bright MLS</a:t>
            </a:r>
          </a:p>
        </p:txBody>
      </p:sp>
    </p:spTree>
    <p:extLst>
      <p:ext uri="{BB962C8B-B14F-4D97-AF65-F5344CB8AC3E}">
        <p14:creationId xmlns:p14="http://schemas.microsoft.com/office/powerpoint/2010/main" val="19836705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36CC3-5C86-F50E-AC8C-CBB1C911F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Affordability varies significantly across the U.S.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49B712-48F4-4286-3CCF-D8160CE4C4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Bright MLS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ACA0B444-43A5-9915-975C-7621B61EFE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0089966"/>
              </p:ext>
            </p:extLst>
          </p:nvPr>
        </p:nvGraphicFramePr>
        <p:xfrm>
          <a:off x="132080" y="1260390"/>
          <a:ext cx="14361160" cy="5330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60096C93-A8F0-766C-FCAD-B9F351E276A5}"/>
              </a:ext>
            </a:extLst>
          </p:cNvPr>
          <p:cNvSpPr txBox="1"/>
          <p:nvPr/>
        </p:nvSpPr>
        <p:spPr>
          <a:xfrm>
            <a:off x="7450072" y="6293467"/>
            <a:ext cx="275588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accent5"/>
                </a:solidFill>
              </a:rPr>
              <a:t>Sources: U.S. Census Bureau, realtor.com</a:t>
            </a:r>
          </a:p>
        </p:txBody>
      </p:sp>
    </p:spTree>
    <p:extLst>
      <p:ext uri="{BB962C8B-B14F-4D97-AF65-F5344CB8AC3E}">
        <p14:creationId xmlns:p14="http://schemas.microsoft.com/office/powerpoint/2010/main" val="5263102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DB051-E4DE-809F-EB87-E09C95909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FDB5C-4835-4A0A-223B-1F0E1E28D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2026 Buyer Pool</a:t>
            </a:r>
            <a:br>
              <a:rPr lang="en-US" sz="4000" dirty="0"/>
            </a:br>
            <a:r>
              <a:rPr lang="en-US" sz="2700" dirty="0"/>
              <a:t>Fewer first-time buyers, more cash buyers?</a:t>
            </a:r>
            <a:endParaRPr lang="en-US" sz="4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4A78FF-73C1-F1E7-306C-79271E2720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Bright MLS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DBDA08CE-C7BD-76E0-6018-765D782AA8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84673850"/>
              </p:ext>
            </p:extLst>
          </p:nvPr>
        </p:nvGraphicFramePr>
        <p:xfrm>
          <a:off x="1025002" y="1974005"/>
          <a:ext cx="4553995" cy="41027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045C57CD-2960-1359-FDBB-D310966F35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39174056"/>
              </p:ext>
            </p:extLst>
          </p:nvPr>
        </p:nvGraphicFramePr>
        <p:xfrm>
          <a:off x="6328136" y="1974004"/>
          <a:ext cx="5200249" cy="41027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AF91E6B0-C00E-D74F-4804-A0D8C8FEBA90}"/>
              </a:ext>
            </a:extLst>
          </p:cNvPr>
          <p:cNvSpPr txBox="1"/>
          <p:nvPr/>
        </p:nvSpPr>
        <p:spPr>
          <a:xfrm>
            <a:off x="8877782" y="6415348"/>
            <a:ext cx="22012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Sources: NAR, Redfin, Bright MLS</a:t>
            </a:r>
          </a:p>
        </p:txBody>
      </p:sp>
    </p:spTree>
    <p:extLst>
      <p:ext uri="{BB962C8B-B14F-4D97-AF65-F5344CB8AC3E}">
        <p14:creationId xmlns:p14="http://schemas.microsoft.com/office/powerpoint/2010/main" val="11452463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6D7E94-C99B-15CF-46AE-59A959C501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26588-41C7-8230-2133-5B67C44F5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2026 Buyer Pool</a:t>
            </a:r>
            <a:br>
              <a:rPr lang="en-US" sz="4000" dirty="0"/>
            </a:br>
            <a:r>
              <a:rPr lang="en-US" sz="2700" dirty="0"/>
              <a:t>Fewer first-time buyers, more cash buyers?</a:t>
            </a:r>
            <a:endParaRPr lang="en-US" sz="4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93ED33-259E-8B78-27D1-2BB98F5AD4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Bright MLS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88528E35-5987-7BD7-6C3E-D14A4C59E141}"/>
              </a:ext>
            </a:extLst>
          </p:cNvPr>
          <p:cNvGraphicFramePr/>
          <p:nvPr/>
        </p:nvGraphicFramePr>
        <p:xfrm>
          <a:off x="1025002" y="1974005"/>
          <a:ext cx="4553995" cy="41027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A4FA2B22-B0F8-EFE8-458A-15B34D4E6B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2739340"/>
              </p:ext>
            </p:extLst>
          </p:nvPr>
        </p:nvGraphicFramePr>
        <p:xfrm>
          <a:off x="6328136" y="1974004"/>
          <a:ext cx="5200249" cy="41027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D061929F-79DC-45B6-9ED7-7882362BF279}"/>
              </a:ext>
            </a:extLst>
          </p:cNvPr>
          <p:cNvSpPr txBox="1"/>
          <p:nvPr/>
        </p:nvSpPr>
        <p:spPr>
          <a:xfrm>
            <a:off x="8877782" y="6415348"/>
            <a:ext cx="22012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Sources: NAR, Redfin, Bright MLS</a:t>
            </a:r>
          </a:p>
        </p:txBody>
      </p:sp>
    </p:spTree>
    <p:extLst>
      <p:ext uri="{BB962C8B-B14F-4D97-AF65-F5344CB8AC3E}">
        <p14:creationId xmlns:p14="http://schemas.microsoft.com/office/powerpoint/2010/main" val="13268685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62A13-5D95-15C6-CDDA-3F87F1AD7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2026 Buyer Pool</a:t>
            </a:r>
            <a:br>
              <a:rPr lang="en-US" sz="4000" dirty="0"/>
            </a:br>
            <a:r>
              <a:rPr lang="en-US" sz="2700" dirty="0"/>
              <a:t>Fewer first-time buyers, more cash buyers?</a:t>
            </a:r>
            <a:endParaRPr lang="en-US" sz="4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E5DAC8-776B-38B4-A0D8-12081779F4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Bright MLS</a:t>
            </a:r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81DCECC5-F5EB-619D-937F-B23E533E30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90915367"/>
              </p:ext>
            </p:extLst>
          </p:nvPr>
        </p:nvGraphicFramePr>
        <p:xfrm>
          <a:off x="1025002" y="1974005"/>
          <a:ext cx="4553995" cy="41027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CE1DF33E-9639-2353-01DC-D924CBE33E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32918946"/>
              </p:ext>
            </p:extLst>
          </p:nvPr>
        </p:nvGraphicFramePr>
        <p:xfrm>
          <a:off x="6328136" y="1974004"/>
          <a:ext cx="5200249" cy="41027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73348B25-9386-0486-A920-3EF923C72EED}"/>
              </a:ext>
            </a:extLst>
          </p:cNvPr>
          <p:cNvSpPr txBox="1"/>
          <p:nvPr/>
        </p:nvSpPr>
        <p:spPr>
          <a:xfrm>
            <a:off x="8877782" y="6415348"/>
            <a:ext cx="22012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Sources: NAR, Redfin, Bright MLS</a:t>
            </a:r>
          </a:p>
        </p:txBody>
      </p:sp>
    </p:spTree>
    <p:extLst>
      <p:ext uri="{BB962C8B-B14F-4D97-AF65-F5344CB8AC3E}">
        <p14:creationId xmlns:p14="http://schemas.microsoft.com/office/powerpoint/2010/main" val="2750209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11C210-22DA-9002-2584-9244EA73A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Navigating the 2026-2027 Housing Horizon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034209-4661-96B7-9135-A50E6E95EC8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2400" dirty="0"/>
              <a:t>Strategic decision-making based on focused fundamentals and not daily distractions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0B40E6-A193-BFFE-3FF8-5D4EAC4FCF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Bright MLS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5308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646802B-9154-03C2-D79A-C26B23C3A4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270" y="262722"/>
            <a:ext cx="10859530" cy="895264"/>
          </a:xfrm>
        </p:spPr>
        <p:txBody>
          <a:bodyPr>
            <a:normAutofit/>
          </a:bodyPr>
          <a:lstStyle/>
          <a:p>
            <a:r>
              <a:rPr lang="en-US" sz="4000" dirty="0"/>
              <a:t>Demographic Drivers</a:t>
            </a:r>
          </a:p>
        </p:txBody>
      </p:sp>
      <p:pic>
        <p:nvPicPr>
          <p:cNvPr id="9" name="Content Placeholder 8" descr="Young couple standing outside">
            <a:extLst>
              <a:ext uri="{FF2B5EF4-FFF2-40B4-BE49-F238E27FC236}">
                <a16:creationId xmlns:a16="http://schemas.microsoft.com/office/drawing/2014/main" id="{AAE54F4F-22E2-9887-4B06-CECA9FA66A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12595"/>
          <a:stretch>
            <a:fillRect/>
          </a:stretch>
        </p:blipFill>
        <p:spPr>
          <a:xfrm>
            <a:off x="7257327" y="-77527"/>
            <a:ext cx="8991335" cy="6858000"/>
          </a:xfr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CF678B2-352D-A542-B0BF-82627B1DCA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243963E-8521-7549-82CA-6F86787FD181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760F38-22B8-1761-812B-8BD1B6AEF9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Bright MLS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2AB9B490-F6A0-31DF-8DF7-6BF9145EB5AF}"/>
              </a:ext>
            </a:extLst>
          </p:cNvPr>
          <p:cNvSpPr txBox="1">
            <a:spLocks/>
          </p:cNvSpPr>
          <p:nvPr/>
        </p:nvSpPr>
        <p:spPr>
          <a:xfrm>
            <a:off x="494270" y="1488439"/>
            <a:ext cx="6763057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²"/>
            </a:pPr>
            <a:r>
              <a:rPr lang="en-US" dirty="0"/>
              <a:t>  2.4M “missing” homeowners</a:t>
            </a:r>
          </a:p>
          <a:p>
            <a:pPr>
              <a:buFont typeface="Wingdings" panose="05000000000000000000" pitchFamily="2" charset="2"/>
              <a:buChar char="²"/>
            </a:pPr>
            <a:endParaRPr lang="en-US" dirty="0"/>
          </a:p>
          <a:p>
            <a:pPr>
              <a:buFont typeface="Wingdings" panose="05000000000000000000" pitchFamily="2" charset="2"/>
              <a:buChar char="²"/>
            </a:pPr>
            <a:r>
              <a:rPr lang="en-US" dirty="0"/>
              <a:t>  ~700,000 net new households</a:t>
            </a:r>
          </a:p>
          <a:p>
            <a:pPr>
              <a:buFont typeface="Wingdings" panose="05000000000000000000" pitchFamily="2" charset="2"/>
              <a:buChar char="²"/>
            </a:pPr>
            <a:endParaRPr lang="en-US" dirty="0"/>
          </a:p>
          <a:p>
            <a:pPr>
              <a:buFont typeface="Wingdings" panose="05000000000000000000" pitchFamily="2" charset="2"/>
              <a:buChar char="²"/>
            </a:pPr>
            <a:r>
              <a:rPr lang="en-US" dirty="0"/>
              <a:t>  72M Millennials, many still hitting peak first-time homebuying age</a:t>
            </a:r>
          </a:p>
          <a:p>
            <a:pPr>
              <a:buFont typeface="Wingdings" panose="05000000000000000000" pitchFamily="2" charset="2"/>
              <a:buChar char="²"/>
            </a:pPr>
            <a:endParaRPr lang="en-US" dirty="0"/>
          </a:p>
          <a:p>
            <a:pPr>
              <a:buFont typeface="Wingdings" panose="05000000000000000000" pitchFamily="2" charset="2"/>
              <a:buChar char="²"/>
            </a:pPr>
            <a:r>
              <a:rPr lang="en-US" dirty="0"/>
              <a:t>  68M Boomers who want to age in place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8265F1C-652F-839E-0135-087B5F11ACA4}"/>
              </a:ext>
            </a:extLst>
          </p:cNvPr>
          <p:cNvSpPr txBox="1"/>
          <p:nvPr/>
        </p:nvSpPr>
        <p:spPr>
          <a:xfrm>
            <a:off x="3541180" y="6415348"/>
            <a:ext cx="34163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Sources: U.S. Census Bureau, Federal Reserve, AARP</a:t>
            </a:r>
          </a:p>
        </p:txBody>
      </p:sp>
    </p:spTree>
    <p:extLst>
      <p:ext uri="{BB962C8B-B14F-4D97-AF65-F5344CB8AC3E}">
        <p14:creationId xmlns:p14="http://schemas.microsoft.com/office/powerpoint/2010/main" val="23555615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E03963-C042-E14D-FF61-10F5130460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529127F-E724-1EBA-9FB5-D24E9FB0B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270" y="262722"/>
            <a:ext cx="10859530" cy="895264"/>
          </a:xfrm>
        </p:spPr>
        <p:txBody>
          <a:bodyPr>
            <a:normAutofit/>
          </a:bodyPr>
          <a:lstStyle/>
          <a:p>
            <a:r>
              <a:rPr lang="en-US" sz="4000" dirty="0"/>
              <a:t>Structural Supply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0D45790-E619-8A4F-5819-7DFBB22CA2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270" y="1488439"/>
            <a:ext cx="6288367" cy="4351338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²"/>
            </a:pPr>
            <a:r>
              <a:rPr lang="en-US" dirty="0"/>
              <a:t>  Underproduction of housing of the </a:t>
            </a:r>
            <a:br>
              <a:rPr lang="en-US" dirty="0"/>
            </a:br>
            <a:r>
              <a:rPr lang="en-US" i="1" dirty="0"/>
              <a:t>right types</a:t>
            </a:r>
            <a:r>
              <a:rPr lang="en-US" dirty="0"/>
              <a:t>, in the </a:t>
            </a:r>
            <a:r>
              <a:rPr lang="en-US" i="1" dirty="0"/>
              <a:t>right places</a:t>
            </a:r>
          </a:p>
          <a:p>
            <a:pPr>
              <a:buFont typeface="Wingdings" panose="05000000000000000000" pitchFamily="2" charset="2"/>
              <a:buChar char="²"/>
            </a:pPr>
            <a:endParaRPr lang="en-US" i="1" dirty="0"/>
          </a:p>
          <a:p>
            <a:pPr>
              <a:buFont typeface="Wingdings" panose="05000000000000000000" pitchFamily="2" charset="2"/>
              <a:buChar char="²"/>
            </a:pPr>
            <a:r>
              <a:rPr lang="en-US" dirty="0"/>
              <a:t>  More than half of outstanding mortgages below 4%</a:t>
            </a:r>
          </a:p>
          <a:p>
            <a:pPr>
              <a:buFont typeface="Wingdings" panose="05000000000000000000" pitchFamily="2" charset="2"/>
              <a:buChar char="²"/>
            </a:pPr>
            <a:endParaRPr lang="en-US" dirty="0"/>
          </a:p>
          <a:p>
            <a:pPr>
              <a:buFont typeface="Wingdings" panose="05000000000000000000" pitchFamily="2" charset="2"/>
              <a:buChar char="²"/>
            </a:pPr>
            <a:r>
              <a:rPr lang="en-US" dirty="0"/>
              <a:t>  Expected ~$17T wealth transfer from Boomers to their kids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296C1F4-EECD-9F00-E6E4-05EF90A4BC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243963E-8521-7549-82CA-6F86787FD181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C29BAE-5A5E-AC43-C5D5-7AAE7AA041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Bright MLS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 descr="Aerial view of neighborhood">
            <a:extLst>
              <a:ext uri="{FF2B5EF4-FFF2-40B4-BE49-F238E27FC236}">
                <a16:creationId xmlns:a16="http://schemas.microsoft.com/office/drawing/2014/main" id="{A5596B28-7C1B-75B4-BEF5-818FB05AD6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7327" y="-550890"/>
            <a:ext cx="11075376" cy="737817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C5DAF04-2BFC-817E-AAB9-764E483107DE}"/>
              </a:ext>
            </a:extLst>
          </p:cNvPr>
          <p:cNvSpPr txBox="1"/>
          <p:nvPr/>
        </p:nvSpPr>
        <p:spPr>
          <a:xfrm>
            <a:off x="4063694" y="6415348"/>
            <a:ext cx="26132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Sources: Freddie Mac, Federal Reserve</a:t>
            </a:r>
          </a:p>
        </p:txBody>
      </p:sp>
    </p:spTree>
    <p:extLst>
      <p:ext uri="{BB962C8B-B14F-4D97-AF65-F5344CB8AC3E}">
        <p14:creationId xmlns:p14="http://schemas.microsoft.com/office/powerpoint/2010/main" val="38362045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B7E71C-7E3E-611B-505A-1499BF7D96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BE9CD-CA8F-4FE9-A09E-824653812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270" y="542610"/>
            <a:ext cx="10859530" cy="717779"/>
          </a:xfrm>
        </p:spPr>
        <p:txBody>
          <a:bodyPr>
            <a:normAutofit fontScale="90000"/>
          </a:bodyPr>
          <a:lstStyle/>
          <a:p>
            <a:r>
              <a:rPr lang="en-US" sz="4400" dirty="0"/>
              <a:t>Regional divergence </a:t>
            </a:r>
            <a:br>
              <a:rPr lang="en-US" sz="4400" dirty="0"/>
            </a:br>
            <a:r>
              <a:rPr lang="en-US" sz="2700" dirty="0"/>
              <a:t>There is no single national housing market</a:t>
            </a:r>
            <a:br>
              <a:rPr lang="en-US" sz="2700" dirty="0"/>
            </a:br>
            <a:endParaRPr lang="en-US" sz="27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62BA36-5415-0A3C-5426-D46011FBF2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243963E-8521-7549-82CA-6F86787FD181}" type="slidenum">
              <a:rPr lang="en-US" smtClean="0"/>
              <a:pPr/>
              <a:t>20</a:t>
            </a:fld>
            <a:endParaRPr lang="en-US" sz="12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EB264D-0CCB-71E0-A2BC-54E42B8F78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z="1200"/>
              <a:t>Bright MLS</a:t>
            </a:r>
          </a:p>
        </p:txBody>
      </p:sp>
      <p:graphicFrame>
        <p:nvGraphicFramePr>
          <p:cNvPr id="10" name="Table 11">
            <a:extLst>
              <a:ext uri="{FF2B5EF4-FFF2-40B4-BE49-F238E27FC236}">
                <a16:creationId xmlns:a16="http://schemas.microsoft.com/office/drawing/2014/main" id="{6C1BF1F2-2E09-CA38-255B-4E1371FA2E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8784263"/>
              </p:ext>
            </p:extLst>
          </p:nvPr>
        </p:nvGraphicFramePr>
        <p:xfrm>
          <a:off x="1030612" y="1687534"/>
          <a:ext cx="10130776" cy="420526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532694">
                  <a:extLst>
                    <a:ext uri="{9D8B030D-6E8A-4147-A177-3AD203B41FA5}">
                      <a16:colId xmlns:a16="http://schemas.microsoft.com/office/drawing/2014/main" val="357946956"/>
                    </a:ext>
                  </a:extLst>
                </a:gridCol>
                <a:gridCol w="2532694">
                  <a:extLst>
                    <a:ext uri="{9D8B030D-6E8A-4147-A177-3AD203B41FA5}">
                      <a16:colId xmlns:a16="http://schemas.microsoft.com/office/drawing/2014/main" val="1334028858"/>
                    </a:ext>
                  </a:extLst>
                </a:gridCol>
                <a:gridCol w="2532694">
                  <a:extLst>
                    <a:ext uri="{9D8B030D-6E8A-4147-A177-3AD203B41FA5}">
                      <a16:colId xmlns:a16="http://schemas.microsoft.com/office/drawing/2014/main" val="3736686551"/>
                    </a:ext>
                  </a:extLst>
                </a:gridCol>
                <a:gridCol w="2532694">
                  <a:extLst>
                    <a:ext uri="{9D8B030D-6E8A-4147-A177-3AD203B41FA5}">
                      <a16:colId xmlns:a16="http://schemas.microsoft.com/office/drawing/2014/main" val="71356011"/>
                    </a:ext>
                  </a:extLst>
                </a:gridCol>
              </a:tblGrid>
              <a:tr h="799857">
                <a:tc>
                  <a:txBody>
                    <a:bodyPr/>
                    <a:lstStyle/>
                    <a:p>
                      <a:pPr algn="ctr"/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Region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Active Inventory </a:t>
                      </a:r>
                      <a:br>
                        <a:rPr lang="en-US" sz="2000" b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</a:b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Compared to 2019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August 2026</a:t>
                      </a:r>
                      <a:br>
                        <a:rPr lang="en-US" sz="2000" b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</a:b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Median Sold Price</a:t>
                      </a:r>
                      <a:br>
                        <a:rPr lang="en-US" sz="2000" b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</a:br>
                      <a:r>
                        <a:rPr lang="en-US" sz="2000" b="1" dirty="0" err="1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yoy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change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August 2026</a:t>
                      </a:r>
                      <a:br>
                        <a:rPr lang="en-US" sz="2000" b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</a:br>
                      <a:r>
                        <a:rPr lang="en-US" sz="2000" b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Median Days on Market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6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8568399"/>
                  </a:ext>
                </a:extLst>
              </a:tr>
              <a:tr h="799857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Northeast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42% lower</a:t>
                      </a:r>
                      <a:endParaRPr lang="en-US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+4.3%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 days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5686337"/>
                  </a:ext>
                </a:extLst>
              </a:tr>
              <a:tr h="799857"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Midwest</a:t>
                      </a:r>
                      <a:endParaRPr lang="en-US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33% lower</a:t>
                      </a:r>
                      <a:endParaRPr lang="en-US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+3.3%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 days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7266628"/>
                  </a:ext>
                </a:extLst>
              </a:tr>
              <a:tr h="799857"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South</a:t>
                      </a:r>
                      <a:endParaRPr lang="en-US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12% higher</a:t>
                      </a:r>
                      <a:endParaRPr lang="en-US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+0.7%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 days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8766174"/>
                  </a:ext>
                </a:extLst>
              </a:tr>
              <a:tr h="799857"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West</a:t>
                      </a:r>
                      <a:endParaRPr lang="en-US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10% higher</a:t>
                      </a:r>
                      <a:endParaRPr lang="en-US" sz="18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-0.2%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 days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488127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98F6455-6694-5A48-53AE-C3C4BDA47332}"/>
              </a:ext>
            </a:extLst>
          </p:cNvPr>
          <p:cNvSpPr txBox="1"/>
          <p:nvPr/>
        </p:nvSpPr>
        <p:spPr>
          <a:xfrm>
            <a:off x="9203724" y="6284543"/>
            <a:ext cx="18053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Sources: NAR, realtor.com</a:t>
            </a:r>
          </a:p>
        </p:txBody>
      </p:sp>
    </p:spTree>
    <p:extLst>
      <p:ext uri="{BB962C8B-B14F-4D97-AF65-F5344CB8AC3E}">
        <p14:creationId xmlns:p14="http://schemas.microsoft.com/office/powerpoint/2010/main" val="5256548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1E46870-DBB2-0073-5AF7-5F82A196CD04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66824" y="2145506"/>
            <a:ext cx="3474720" cy="2743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7A28B04-2A73-B516-1A46-31508E55F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Broker’s KPIs in a shifting market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478C0EC-A1F3-C5AE-3748-A4C188989F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243963E-8521-7549-82CA-6F86787FD181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ADA4FE-3312-4809-7578-D3420C97FD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Bright MLS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C2D4A9-F55C-6E78-D554-8566CEA62464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365650" y="2145506"/>
            <a:ext cx="3474720" cy="2743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2EEA86A-9487-4882-8959-E1FD0A934AF6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8064475" y="2145506"/>
            <a:ext cx="3474720" cy="27432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B72D73F-A8BB-6D5A-AD4F-92FDDDF87089}"/>
              </a:ext>
            </a:extLst>
          </p:cNvPr>
          <p:cNvSpPr txBox="1"/>
          <p:nvPr/>
        </p:nvSpPr>
        <p:spPr>
          <a:xfrm>
            <a:off x="914475" y="3059907"/>
            <a:ext cx="2460307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1400" b="1" i="0" u="none" dirty="0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High-Frequency Demand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F6DCA4-D3BD-BAFA-4EC8-5AB66A0D139A}"/>
              </a:ext>
            </a:extLst>
          </p:cNvPr>
          <p:cNvSpPr txBox="1"/>
          <p:nvPr/>
        </p:nvSpPr>
        <p:spPr>
          <a:xfrm>
            <a:off x="914475" y="3393282"/>
            <a:ext cx="2965400" cy="107721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1400" b="0" i="0" u="none" dirty="0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Track </a:t>
            </a:r>
            <a:r>
              <a:rPr lang="en-US" sz="1400" b="0" i="1" u="none" dirty="0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weekly </a:t>
            </a:r>
            <a:r>
              <a:rPr sz="1400" b="0" i="0" u="none" dirty="0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showing </a:t>
            </a:r>
            <a:r>
              <a:rPr lang="en-US" sz="1400" b="0" i="0" u="none" dirty="0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activity, contracts and price changes</a:t>
            </a:r>
            <a:r>
              <a:rPr lang="en-US" sz="1400" b="0" i="1" u="none" dirty="0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1400" b="0" i="0" u="none" dirty="0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rather than trailing 30-day closed volume. Showing</a:t>
            </a:r>
            <a:r>
              <a:rPr lang="en-US" sz="1400" b="0" i="0" u="none" dirty="0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 and views leading market indicators.</a:t>
            </a:r>
            <a:endParaRPr sz="1400" b="0" i="0" u="none" dirty="0">
              <a:solidFill>
                <a:srgbClr val="3341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C40DB5-8771-0EB2-CF0C-DDC06FF64DA0}"/>
              </a:ext>
            </a:extLst>
          </p:cNvPr>
          <p:cNvSpPr txBox="1"/>
          <p:nvPr/>
        </p:nvSpPr>
        <p:spPr>
          <a:xfrm>
            <a:off x="4613300" y="3059907"/>
            <a:ext cx="2440305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1400" b="1" i="0" u="none" dirty="0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Tiered </a:t>
            </a:r>
            <a:r>
              <a:rPr lang="en-US" sz="1400" b="1" i="0" u="none" dirty="0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Supply Absorption</a:t>
            </a:r>
            <a:endParaRPr sz="1400" b="1" i="0" u="none" dirty="0">
              <a:solidFill>
                <a:srgbClr val="0F17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5F41E3C-108A-8B9B-E542-7531A1BD9210}"/>
              </a:ext>
            </a:extLst>
          </p:cNvPr>
          <p:cNvSpPr txBox="1"/>
          <p:nvPr/>
        </p:nvSpPr>
        <p:spPr>
          <a:xfrm>
            <a:off x="4613300" y="3393282"/>
            <a:ext cx="2965400" cy="8617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1400" b="0" i="0" u="none" dirty="0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Segment</a:t>
            </a:r>
            <a:r>
              <a:rPr lang="en-US" sz="1400" b="0" i="0" u="none" dirty="0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market </a:t>
            </a:r>
            <a:r>
              <a:rPr sz="1400" b="0" i="0" u="none" dirty="0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metrics by price brackets. </a:t>
            </a:r>
            <a:r>
              <a:rPr lang="en-US" sz="1400" b="0" i="0" u="none" dirty="0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Entry-level and luxury markets will have very different pricing and market pace metrics.</a:t>
            </a:r>
            <a:endParaRPr sz="1400" b="0" i="0" u="none" dirty="0">
              <a:solidFill>
                <a:srgbClr val="3341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EB07A8C-F81C-4E5E-B130-2331F894ADE7}"/>
              </a:ext>
            </a:extLst>
          </p:cNvPr>
          <p:cNvSpPr txBox="1"/>
          <p:nvPr/>
        </p:nvSpPr>
        <p:spPr>
          <a:xfrm>
            <a:off x="8312125" y="3059907"/>
            <a:ext cx="2965400" cy="215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1400" b="1" i="0" u="none" dirty="0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 </a:t>
            </a:r>
            <a:r>
              <a:rPr lang="en-US" sz="1400" b="1" i="0" u="none" dirty="0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Communication </a:t>
            </a:r>
            <a:r>
              <a:rPr sz="1400" b="1" i="0" u="none" dirty="0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Cycle</a:t>
            </a:r>
            <a:r>
              <a:rPr lang="en-US" sz="1400" b="1" i="0" u="none" dirty="0">
                <a:solidFill>
                  <a:srgbClr val="0F17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endParaRPr sz="1400" b="1" i="0" u="none" dirty="0">
              <a:solidFill>
                <a:srgbClr val="0F17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D861F2EE-7028-2853-B4FA-4BF5C6CC514B}"/>
              </a:ext>
            </a:extLst>
          </p:cNvPr>
          <p:cNvSpPr/>
          <p:nvPr/>
        </p:nvSpPr>
        <p:spPr>
          <a:xfrm>
            <a:off x="845895" y="2401361"/>
            <a:ext cx="457200" cy="4572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A723D9C-76C2-6EF9-EEE6-E2745268D490}"/>
              </a:ext>
            </a:extLst>
          </p:cNvPr>
          <p:cNvSpPr txBox="1"/>
          <p:nvPr/>
        </p:nvSpPr>
        <p:spPr>
          <a:xfrm>
            <a:off x="8312125" y="3393282"/>
            <a:ext cx="2965400" cy="129266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1400" b="0" i="0" u="none" dirty="0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buyer timeline has extended</a:t>
            </a:r>
            <a:r>
              <a:rPr lang="en-US" sz="1400" b="0" i="0" u="none" dirty="0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with more buyers pausing to re-evaluate. Sellers are de-listing, readjusting expectations. Patience but persistence i</a:t>
            </a:r>
            <a:r>
              <a:rPr lang="en-US" sz="1400" dirty="0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maintaining relationships.</a:t>
            </a:r>
            <a:endParaRPr sz="1400" b="0" i="0" u="none" dirty="0">
              <a:solidFill>
                <a:srgbClr val="3341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577C83BF-F8CB-5D68-C111-2F23A610A6FE}"/>
              </a:ext>
            </a:extLst>
          </p:cNvPr>
          <p:cNvSpPr/>
          <p:nvPr/>
        </p:nvSpPr>
        <p:spPr>
          <a:xfrm>
            <a:off x="4609070" y="2431701"/>
            <a:ext cx="457200" cy="4572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465950F5-BC04-7AEE-1317-84BC704864F4}"/>
              </a:ext>
            </a:extLst>
          </p:cNvPr>
          <p:cNvSpPr/>
          <p:nvPr/>
        </p:nvSpPr>
        <p:spPr>
          <a:xfrm>
            <a:off x="8312125" y="2435114"/>
            <a:ext cx="457200" cy="4572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Graphic 27" descr="Upward trend with solid fill">
            <a:extLst>
              <a:ext uri="{FF2B5EF4-FFF2-40B4-BE49-F238E27FC236}">
                <a16:creationId xmlns:a16="http://schemas.microsoft.com/office/drawing/2014/main" id="{865D8BBA-D87D-DF9F-A99D-19091705DD3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4475" y="2462321"/>
            <a:ext cx="320040" cy="320040"/>
          </a:xfrm>
          <a:prstGeom prst="rect">
            <a:avLst/>
          </a:prstGeom>
        </p:spPr>
      </p:pic>
      <p:pic>
        <p:nvPicPr>
          <p:cNvPr id="30" name="Graphic 29" descr="Pyramid with levels with solid fill">
            <a:extLst>
              <a:ext uri="{FF2B5EF4-FFF2-40B4-BE49-F238E27FC236}">
                <a16:creationId xmlns:a16="http://schemas.microsoft.com/office/drawing/2014/main" id="{A7254AFD-85AF-E595-799E-A557D89F851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77650" y="2500281"/>
            <a:ext cx="320040" cy="320040"/>
          </a:xfrm>
          <a:prstGeom prst="rect">
            <a:avLst/>
          </a:prstGeom>
        </p:spPr>
      </p:pic>
      <p:pic>
        <p:nvPicPr>
          <p:cNvPr id="32" name="Graphic 31" descr="Marketing with solid fill">
            <a:extLst>
              <a:ext uri="{FF2B5EF4-FFF2-40B4-BE49-F238E27FC236}">
                <a16:creationId xmlns:a16="http://schemas.microsoft.com/office/drawing/2014/main" id="{60D01E88-3D40-98FC-B7FB-32592D6392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80705" y="2500281"/>
            <a:ext cx="320040" cy="32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1577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A995A-CB3E-D6A8-D727-71439BAF3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461" y="342573"/>
            <a:ext cx="10859530" cy="895264"/>
          </a:xfrm>
        </p:spPr>
        <p:txBody>
          <a:bodyPr/>
          <a:lstStyle/>
          <a:p>
            <a:r>
              <a:rPr lang="en-US" dirty="0"/>
              <a:t>Strategic Timeline to the New Normal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485898-0CDE-4452-D463-7D860BCA93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Bright MLS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E031B0-7669-BAF9-8927-4BBCF6268E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281" y="4626895"/>
            <a:ext cx="2483913" cy="17884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805D913-C5AE-2058-61D4-D6B5E2F29E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1570" y="1431772"/>
            <a:ext cx="2497335" cy="157915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096A5C3-2AB7-0751-2D7A-72179E29C159}"/>
              </a:ext>
            </a:extLst>
          </p:cNvPr>
          <p:cNvSpPr/>
          <p:nvPr/>
        </p:nvSpPr>
        <p:spPr>
          <a:xfrm>
            <a:off x="766141" y="3790365"/>
            <a:ext cx="10858500" cy="28575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EC50AAA-760D-A2A7-38C5-38B4F08FCC65}"/>
              </a:ext>
            </a:extLst>
          </p:cNvPr>
          <p:cNvSpPr txBox="1"/>
          <p:nvPr/>
        </p:nvSpPr>
        <p:spPr>
          <a:xfrm>
            <a:off x="1014611" y="4779542"/>
            <a:ext cx="2242155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1400" b="1" i="0" u="none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Q4 2026: </a:t>
            </a:r>
            <a:r>
              <a:rPr lang="en-US" sz="1400" b="1" i="0" u="none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Adjusting</a:t>
            </a:r>
            <a:br>
              <a:rPr lang="en-US" sz="1400" b="1" i="0" u="none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400" b="1" i="0" u="none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Expectations</a:t>
            </a:r>
            <a:endParaRPr sz="1400" b="1" i="0" u="none" dirty="0">
              <a:solidFill>
                <a:schemeClr val="accent6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720EA55-84F7-8724-876C-5F1D0B117838}"/>
              </a:ext>
            </a:extLst>
          </p:cNvPr>
          <p:cNvSpPr txBox="1"/>
          <p:nvPr/>
        </p:nvSpPr>
        <p:spPr>
          <a:xfrm>
            <a:off x="1014611" y="5252690"/>
            <a:ext cx="2135385" cy="96180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522"/>
              </a:lnSpc>
            </a:pPr>
            <a:r>
              <a:rPr sz="1400" b="0" i="0" u="none" dirty="0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Coach sellers through delisting </a:t>
            </a:r>
            <a:r>
              <a:rPr lang="en-US" sz="1400" b="0" i="0" u="none" dirty="0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decisions, agg</a:t>
            </a:r>
            <a:r>
              <a:rPr sz="1400" b="0" i="0" u="none" dirty="0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ressive initial positioning as </a:t>
            </a:r>
            <a:r>
              <a:rPr lang="en-US" sz="1400" b="0" i="0" u="none" dirty="0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demand pulls back this fall.</a:t>
            </a:r>
            <a:endParaRPr sz="1400" b="0" i="0" u="none" dirty="0">
              <a:solidFill>
                <a:srgbClr val="3341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87B48B6-B698-46F3-1979-B8512FA4696E}"/>
              </a:ext>
            </a:extLst>
          </p:cNvPr>
          <p:cNvSpPr txBox="1"/>
          <p:nvPr/>
        </p:nvSpPr>
        <p:spPr>
          <a:xfrm>
            <a:off x="3795929" y="1596400"/>
            <a:ext cx="2242155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1400" b="1" i="0" u="none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Q1 2027: Life-Event Unlocks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881C229-DEF7-38C7-488B-41888E62591A}"/>
              </a:ext>
            </a:extLst>
          </p:cNvPr>
          <p:cNvSpPr txBox="1"/>
          <p:nvPr/>
        </p:nvSpPr>
        <p:spPr>
          <a:xfrm>
            <a:off x="6521026" y="4676190"/>
            <a:ext cx="2135385" cy="96663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522"/>
              </a:lnSpc>
            </a:pPr>
            <a:r>
              <a:rPr sz="1050" b="0" i="0" u="none" dirty="0">
                <a:solidFill>
                  <a:srgbClr val="334155"/>
                </a:solidFill>
                <a:latin typeface="Plus Jakarta Sans"/>
              </a:rPr>
              <a:t>Arm sales teams with institutionalized presentation packages demonstrating transparent buyer representation value.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E679CE39-2C5B-1600-AE8D-276CFDABD422}"/>
              </a:ext>
            </a:extLst>
          </p:cNvPr>
          <p:cNvSpPr/>
          <p:nvPr/>
        </p:nvSpPr>
        <p:spPr>
          <a:xfrm>
            <a:off x="1929083" y="3693873"/>
            <a:ext cx="201168" cy="20116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DD0A8F7-12BA-CF29-620C-B7F02C8A7F19}"/>
              </a:ext>
            </a:extLst>
          </p:cNvPr>
          <p:cNvSpPr txBox="1"/>
          <p:nvPr/>
        </p:nvSpPr>
        <p:spPr>
          <a:xfrm>
            <a:off x="3704987" y="2087574"/>
            <a:ext cx="2249553" cy="76944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22"/>
              </a:lnSpc>
            </a:pPr>
            <a:r>
              <a:rPr lang="en-US" sz="1400" dirty="0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 the “5 Ds” (Degrees, Diamonds, Diapers, Divorce, Downsizing) as rate lock-in fatigue grows.</a:t>
            </a:r>
          </a:p>
        </p:txBody>
      </p:sp>
      <p:sp>
        <p:nvSpPr>
          <p:cNvPr id="42" name="Rounded Rectangle 17">
            <a:extLst>
              <a:ext uri="{FF2B5EF4-FFF2-40B4-BE49-F238E27FC236}">
                <a16:creationId xmlns:a16="http://schemas.microsoft.com/office/drawing/2014/main" id="{BCA5BA88-6C4B-5F18-966E-4E3F3DAA7AFE}"/>
              </a:ext>
            </a:extLst>
          </p:cNvPr>
          <p:cNvSpPr/>
          <p:nvPr/>
        </p:nvSpPr>
        <p:spPr>
          <a:xfrm>
            <a:off x="4609070" y="3726008"/>
            <a:ext cx="201168" cy="20116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9F84F50-18E5-ABEA-B70B-3B2EC62DD4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859" y="4013848"/>
            <a:ext cx="2497335" cy="570786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64F245E9-A6DF-5327-16C5-6E8426F7D240}"/>
              </a:ext>
            </a:extLst>
          </p:cNvPr>
          <p:cNvSpPr txBox="1"/>
          <p:nvPr/>
        </p:nvSpPr>
        <p:spPr>
          <a:xfrm>
            <a:off x="961225" y="4114352"/>
            <a:ext cx="2242155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i="0" u="none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Mortgage rates close to 7%</a:t>
            </a:r>
            <a:br>
              <a:rPr lang="en-US" sz="1200" b="1" i="0" u="none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b="1" i="0" u="none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Higher inflation</a:t>
            </a:r>
            <a:endParaRPr sz="1200" b="1" i="0" u="none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F437398D-0D61-78E1-511A-2B3E4C3AB4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1570" y="3081445"/>
            <a:ext cx="2483913" cy="570786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5ACD2C9-0912-610D-6B57-7519F722B36D}"/>
              </a:ext>
            </a:extLst>
          </p:cNvPr>
          <p:cNvSpPr txBox="1"/>
          <p:nvPr/>
        </p:nvSpPr>
        <p:spPr>
          <a:xfrm>
            <a:off x="3704987" y="3181949"/>
            <a:ext cx="228711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i="0" u="none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Elevated mortgage rates</a:t>
            </a:r>
            <a:br>
              <a:rPr lang="en-US" sz="1200" b="1" i="0" u="none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b="1" i="0" u="none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Moderating economic growth</a:t>
            </a:r>
            <a:endParaRPr sz="1200" b="1" i="0" u="none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ounded Rectangle 17">
            <a:extLst>
              <a:ext uri="{FF2B5EF4-FFF2-40B4-BE49-F238E27FC236}">
                <a16:creationId xmlns:a16="http://schemas.microsoft.com/office/drawing/2014/main" id="{A9A44508-B15F-20D8-1364-8587A8B76AD0}"/>
              </a:ext>
            </a:extLst>
          </p:cNvPr>
          <p:cNvSpPr/>
          <p:nvPr/>
        </p:nvSpPr>
        <p:spPr>
          <a:xfrm>
            <a:off x="7381764" y="3704068"/>
            <a:ext cx="201168" cy="20116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C9331AE5-582E-AA2E-6909-51E15B700A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7646" y="4656417"/>
            <a:ext cx="2483913" cy="1788453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65A6CF5F-A975-850A-E1EB-B1D90783224D}"/>
              </a:ext>
            </a:extLst>
          </p:cNvPr>
          <p:cNvSpPr txBox="1"/>
          <p:nvPr/>
        </p:nvSpPr>
        <p:spPr>
          <a:xfrm>
            <a:off x="6635976" y="4809064"/>
            <a:ext cx="2242155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1400" b="1" i="0" u="none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lang="en-US" sz="1400" b="1" i="0" u="none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sz="1400" b="1" i="0" u="none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</a:t>
            </a:r>
            <a:r>
              <a:rPr lang="en-US" sz="1400" b="1" i="0" u="none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sz="1400" b="1" i="0" u="none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400" b="1" i="0" u="none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Improving Affordability</a:t>
            </a:r>
            <a:endParaRPr sz="1400" b="1" i="0" u="none" dirty="0">
              <a:solidFill>
                <a:schemeClr val="accent6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EA598E1-4F34-48A8-752A-A7FFBBCB1804}"/>
              </a:ext>
            </a:extLst>
          </p:cNvPr>
          <p:cNvSpPr txBox="1"/>
          <p:nvPr/>
        </p:nvSpPr>
        <p:spPr>
          <a:xfrm>
            <a:off x="6635976" y="5282212"/>
            <a:ext cx="2135385" cy="96180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1522"/>
              </a:lnSpc>
            </a:pPr>
            <a:r>
              <a:rPr lang="en-US" sz="1400" b="0" i="0" u="none" dirty="0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opportunities for returning buyers. Gradual return of home shoppers, including more first-time buyers.</a:t>
            </a:r>
            <a:endParaRPr sz="1400" b="0" i="0" u="none" dirty="0">
              <a:solidFill>
                <a:srgbClr val="3341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C1493FAA-9A0C-9314-B32F-FFDA2E2B07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4224" y="4043370"/>
            <a:ext cx="2497335" cy="570786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901DD2CE-175D-2266-B479-E62F118C2D37}"/>
              </a:ext>
            </a:extLst>
          </p:cNvPr>
          <p:cNvSpPr txBox="1"/>
          <p:nvPr/>
        </p:nvSpPr>
        <p:spPr>
          <a:xfrm>
            <a:off x="6582590" y="4143874"/>
            <a:ext cx="2242155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i="0" u="none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Easing mortgage rates</a:t>
            </a:r>
            <a:br>
              <a:rPr lang="en-US" sz="1200" b="1" i="0" u="none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b="1" i="0" u="none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Slower price growth</a:t>
            </a:r>
            <a:endParaRPr sz="1200" b="1" i="0" u="none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Rounded Rectangle 17">
            <a:extLst>
              <a:ext uri="{FF2B5EF4-FFF2-40B4-BE49-F238E27FC236}">
                <a16:creationId xmlns:a16="http://schemas.microsoft.com/office/drawing/2014/main" id="{A31F4C83-0737-491E-6EAD-6458B9465C27}"/>
              </a:ext>
            </a:extLst>
          </p:cNvPr>
          <p:cNvSpPr/>
          <p:nvPr/>
        </p:nvSpPr>
        <p:spPr>
          <a:xfrm>
            <a:off x="10180991" y="3689781"/>
            <a:ext cx="201168" cy="20116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38100">
            <a:solidFill>
              <a:schemeClr val="accent6">
                <a:lumMod val="60000"/>
                <a:lumOff val="4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/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C1CF7FE7-C63A-D88E-3760-235F483162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3491" y="1376768"/>
            <a:ext cx="2497335" cy="1579150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66149076-9F73-DC55-4372-C6E22BCD3C94}"/>
              </a:ext>
            </a:extLst>
          </p:cNvPr>
          <p:cNvSpPr txBox="1"/>
          <p:nvPr/>
        </p:nvSpPr>
        <p:spPr>
          <a:xfrm>
            <a:off x="9367850" y="1541396"/>
            <a:ext cx="2242155" cy="6463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1400" b="1" i="0" u="none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lang="en-US" sz="1400" b="1" i="0" u="none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sz="1400" b="1" i="0" u="none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2027</a:t>
            </a:r>
            <a:r>
              <a:rPr lang="en-US" sz="1400" b="1" i="0" u="none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beyond</a:t>
            </a:r>
            <a:r>
              <a:rPr sz="1400" b="1" i="0" u="none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1400" b="1" i="0" u="none" dirty="0">
                <a:solidFill>
                  <a:schemeClr val="accent6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Steady climb to long-term average transactions</a:t>
            </a:r>
            <a:endParaRPr sz="1400" b="1" i="0" u="none" dirty="0">
              <a:solidFill>
                <a:schemeClr val="accent6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A815454-0D5E-C66D-055C-68064BD43236}"/>
              </a:ext>
            </a:extLst>
          </p:cNvPr>
          <p:cNvSpPr txBox="1"/>
          <p:nvPr/>
        </p:nvSpPr>
        <p:spPr>
          <a:xfrm>
            <a:off x="9333992" y="2304343"/>
            <a:ext cx="2135385" cy="3847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22"/>
              </a:lnSpc>
            </a:pPr>
            <a:r>
              <a:rPr lang="en-US" sz="1400" dirty="0">
                <a:solidFill>
                  <a:srgbClr val="3341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Better balance between buyers and sellers </a:t>
            </a: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12F51CCC-E7E3-3B8B-0AF5-B6AFAF958D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3491" y="3026441"/>
            <a:ext cx="2483913" cy="570786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8134D47E-8500-F1A0-F359-BBEBD65C638A}"/>
              </a:ext>
            </a:extLst>
          </p:cNvPr>
          <p:cNvSpPr txBox="1"/>
          <p:nvPr/>
        </p:nvSpPr>
        <p:spPr>
          <a:xfrm>
            <a:off x="9333992" y="3126945"/>
            <a:ext cx="2230026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normal on rates</a:t>
            </a:r>
            <a:br>
              <a:rPr lang="en-US" sz="1200" b="1" i="0" u="none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200" b="1" i="0" u="none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normal on job growth</a:t>
            </a:r>
            <a:endParaRPr sz="1200" b="1" i="0" u="none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2059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399E1E3-0094-0ED4-7635-FBAB040752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243963E-8521-7549-82CA-6F86787FD181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500AA6-7C85-F001-E90E-60D40A6C8D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Bright MLS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CA66D4F-81E1-C5F7-BC58-0D92EEE68D09}"/>
              </a:ext>
            </a:extLst>
          </p:cNvPr>
          <p:cNvSpPr txBox="1">
            <a:spLocks/>
          </p:cNvSpPr>
          <p:nvPr/>
        </p:nvSpPr>
        <p:spPr>
          <a:xfrm>
            <a:off x="742435" y="800216"/>
            <a:ext cx="10859530" cy="1326757"/>
          </a:xfrm>
          <a:prstGeom prst="rect">
            <a:avLst/>
          </a:prstGeom>
        </p:spPr>
        <p:txBody>
          <a:bodyPr>
            <a:normAutofit fontScale="9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bg1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r>
              <a:rPr lang="en-US" sz="4400" dirty="0"/>
              <a:t>Need more information?</a:t>
            </a:r>
            <a:br>
              <a:rPr lang="en-US" sz="4400" dirty="0"/>
            </a:br>
            <a:r>
              <a:rPr lang="en-US" sz="3600" dirty="0"/>
              <a:t>Contact us!</a:t>
            </a:r>
            <a:br>
              <a:rPr lang="en-US" sz="3600" dirty="0"/>
            </a:br>
            <a:r>
              <a:rPr lang="en-US" sz="3600" dirty="0"/>
              <a:t>research@brightmls.com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931019-92AD-DBF1-333B-2B59028A8F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9333" y="3234352"/>
            <a:ext cx="2743200" cy="2743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B28EAFD-D050-424F-0028-5AF810B709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7575" y="3234352"/>
            <a:ext cx="2743200" cy="2743200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80FF36A-129A-81FB-F01F-F0B8DA9F06A4}"/>
              </a:ext>
            </a:extLst>
          </p:cNvPr>
          <p:cNvSpPr txBox="1">
            <a:spLocks/>
          </p:cNvSpPr>
          <p:nvPr/>
        </p:nvSpPr>
        <p:spPr>
          <a:xfrm>
            <a:off x="3972882" y="2292948"/>
            <a:ext cx="2819652" cy="8952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None/>
              <a:defRPr sz="2800" b="1" i="0" kern="1200">
                <a:solidFill>
                  <a:srgbClr val="1F3A93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400" b="0" i="0" kern="1200">
                <a:solidFill>
                  <a:srgbClr val="1F3A93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b="0" i="0" kern="1200">
                <a:solidFill>
                  <a:srgbClr val="1F3A93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rgbClr val="1F3A93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rgbClr val="1F3A93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F3FCFE"/>
                </a:solidFill>
              </a:rPr>
              <a:t>Erica Plemmons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600" b="0" dirty="0">
                <a:solidFill>
                  <a:srgbClr val="F3FCFE"/>
                </a:solidFill>
              </a:rPr>
              <a:t>Senior Housing Economist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C85232D-5D72-7A51-DD30-C9F749D0E7FB}"/>
              </a:ext>
            </a:extLst>
          </p:cNvPr>
          <p:cNvSpPr txBox="1">
            <a:spLocks/>
          </p:cNvSpPr>
          <p:nvPr/>
        </p:nvSpPr>
        <p:spPr>
          <a:xfrm>
            <a:off x="7267575" y="2299810"/>
            <a:ext cx="2819652" cy="8952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None/>
              <a:defRPr sz="2800" b="1" i="0" kern="1200">
                <a:solidFill>
                  <a:srgbClr val="1F3A93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400" b="0" i="0" kern="1200">
                <a:solidFill>
                  <a:srgbClr val="1F3A93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b="0" i="0" kern="1200">
                <a:solidFill>
                  <a:srgbClr val="1F3A93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rgbClr val="1F3A93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rgbClr val="1F3A93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F3FCFE"/>
                </a:solidFill>
              </a:rPr>
              <a:t>Colby Stout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600" b="0" dirty="0">
                <a:solidFill>
                  <a:srgbClr val="F3FCFE"/>
                </a:solidFill>
              </a:rPr>
              <a:t>Research Analyst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B7BFC295-2B8C-9609-4D00-0520EE734FF6}"/>
              </a:ext>
            </a:extLst>
          </p:cNvPr>
          <p:cNvSpPr txBox="1">
            <a:spLocks/>
          </p:cNvSpPr>
          <p:nvPr/>
        </p:nvSpPr>
        <p:spPr>
          <a:xfrm>
            <a:off x="835809" y="2355561"/>
            <a:ext cx="2819652" cy="8952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1200"/>
              </a:spcAft>
              <a:buFont typeface="Arial" panose="020B0604020202020204" pitchFamily="34" charset="0"/>
              <a:buNone/>
              <a:defRPr sz="2800" b="1" i="0" kern="1200">
                <a:solidFill>
                  <a:srgbClr val="1F3A93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400" b="0" i="0" kern="1200">
                <a:solidFill>
                  <a:srgbClr val="1F3A93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2000" b="0" i="0" kern="1200">
                <a:solidFill>
                  <a:srgbClr val="1F3A93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rgbClr val="1F3A93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b="0" i="0" kern="1200">
                <a:solidFill>
                  <a:srgbClr val="1F3A93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F3FCFE"/>
                </a:solidFill>
              </a:rPr>
              <a:t>Lisa Sturtevant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600" b="0" dirty="0">
                <a:solidFill>
                  <a:srgbClr val="F3FCFE"/>
                </a:solidFill>
              </a:rPr>
              <a:t>Chief Economist</a:t>
            </a:r>
          </a:p>
        </p:txBody>
      </p:sp>
      <p:pic>
        <p:nvPicPr>
          <p:cNvPr id="10" name="Picture 9" descr="A person in a blue shirt&#10;&#10;AI-generated content may be incorrect.">
            <a:extLst>
              <a:ext uri="{FF2B5EF4-FFF2-40B4-BE49-F238E27FC236}">
                <a16:creationId xmlns:a16="http://schemas.microsoft.com/office/drawing/2014/main" id="{8A3CCB5C-54B3-322F-3314-271591C225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878" t="8435" r="6828" b="31565"/>
          <a:stretch/>
        </p:blipFill>
        <p:spPr>
          <a:xfrm>
            <a:off x="885489" y="3234352"/>
            <a:ext cx="2720291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5167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A0B07-600B-4663-703D-00C1CD9D7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Thank you!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A030C4-2F4D-731D-986F-AD5A66F527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7836EF-EBA5-F12D-C335-E04720259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1243963E-8521-7549-82CA-6F86787FD181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8A5639-75DF-0D80-C33C-DE831783A9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Bright MLS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67069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Slides">
  <a:themeElements>
    <a:clrScheme name="Bright MLS">
      <a:dk1>
        <a:srgbClr val="1F3A92"/>
      </a:dk1>
      <a:lt1>
        <a:srgbClr val="FFFFFF"/>
      </a:lt1>
      <a:dk2>
        <a:srgbClr val="4F5A65"/>
      </a:dk2>
      <a:lt2>
        <a:srgbClr val="FBF4E9"/>
      </a:lt2>
      <a:accent1>
        <a:srgbClr val="FF4500"/>
      </a:accent1>
      <a:accent2>
        <a:srgbClr val="86E1D4"/>
      </a:accent2>
      <a:accent3>
        <a:srgbClr val="FBF4E9"/>
      </a:accent3>
      <a:accent4>
        <a:srgbClr val="1F3A92"/>
      </a:accent4>
      <a:accent5>
        <a:srgbClr val="F3FBFE"/>
      </a:accent5>
      <a:accent6>
        <a:srgbClr val="192850"/>
      </a:accent6>
      <a:hlink>
        <a:srgbClr val="FF4500"/>
      </a:hlink>
      <a:folHlink>
        <a:srgbClr val="D048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0" id="{979D77BB-D1D6-5D4A-A410-FBFAEC7124E5}" vid="{707B61FF-C57F-AC49-ADCC-4FB850CC3118}"/>
    </a:ext>
  </a:extLst>
</a:theme>
</file>

<file path=ppt/theme/theme2.xml><?xml version="1.0" encoding="utf-8"?>
<a:theme xmlns:a="http://schemas.openxmlformats.org/drawingml/2006/main" name="Light Theme">
  <a:themeElements>
    <a:clrScheme name="Bright MLS">
      <a:dk1>
        <a:srgbClr val="1F3A92"/>
      </a:dk1>
      <a:lt1>
        <a:srgbClr val="FFFFFF"/>
      </a:lt1>
      <a:dk2>
        <a:srgbClr val="4F5A65"/>
      </a:dk2>
      <a:lt2>
        <a:srgbClr val="FBF4E9"/>
      </a:lt2>
      <a:accent1>
        <a:srgbClr val="FF4500"/>
      </a:accent1>
      <a:accent2>
        <a:srgbClr val="86E1D4"/>
      </a:accent2>
      <a:accent3>
        <a:srgbClr val="FBF4E9"/>
      </a:accent3>
      <a:accent4>
        <a:srgbClr val="1F3A92"/>
      </a:accent4>
      <a:accent5>
        <a:srgbClr val="F3FBFE"/>
      </a:accent5>
      <a:accent6>
        <a:srgbClr val="192850"/>
      </a:accent6>
      <a:hlink>
        <a:srgbClr val="FF4500"/>
      </a:hlink>
      <a:folHlink>
        <a:srgbClr val="D048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0" id="{979D77BB-D1D6-5D4A-A410-FBFAEC7124E5}" vid="{8BAE59AD-4709-F541-9E51-4982F8EED773}"/>
    </a:ext>
  </a:extLst>
</a:theme>
</file>

<file path=ppt/theme/theme3.xml><?xml version="1.0" encoding="utf-8"?>
<a:theme xmlns:a="http://schemas.openxmlformats.org/drawingml/2006/main" name="Dark Theme">
  <a:themeElements>
    <a:clrScheme name="Bright MLS">
      <a:dk1>
        <a:srgbClr val="1F3A92"/>
      </a:dk1>
      <a:lt1>
        <a:srgbClr val="FFFFFF"/>
      </a:lt1>
      <a:dk2>
        <a:srgbClr val="4F5A65"/>
      </a:dk2>
      <a:lt2>
        <a:srgbClr val="FBF4E9"/>
      </a:lt2>
      <a:accent1>
        <a:srgbClr val="FF4500"/>
      </a:accent1>
      <a:accent2>
        <a:srgbClr val="86E1D4"/>
      </a:accent2>
      <a:accent3>
        <a:srgbClr val="FBF4E9"/>
      </a:accent3>
      <a:accent4>
        <a:srgbClr val="1F3A92"/>
      </a:accent4>
      <a:accent5>
        <a:srgbClr val="F3FBFE"/>
      </a:accent5>
      <a:accent6>
        <a:srgbClr val="192850"/>
      </a:accent6>
      <a:hlink>
        <a:srgbClr val="FF4500"/>
      </a:hlink>
      <a:folHlink>
        <a:srgbClr val="D048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0" id="{979D77BB-D1D6-5D4A-A410-FBFAEC7124E5}" vid="{8FDC3B20-7B81-4641-B5B4-307751B3453E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Bright Presentation Template - 2026</Template>
  <TotalTime>364</TotalTime>
  <Words>1022</Words>
  <Application>Microsoft Office PowerPoint</Application>
  <PresentationFormat>Widescreen</PresentationFormat>
  <Paragraphs>198</Paragraphs>
  <Slides>24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Title Slides</vt:lpstr>
      <vt:lpstr>Light Theme</vt:lpstr>
      <vt:lpstr>Dark Theme</vt:lpstr>
      <vt:lpstr>Playing the Long Game</vt:lpstr>
      <vt:lpstr>PowerPoint Presentation</vt:lpstr>
      <vt:lpstr>PowerPoint Presentation</vt:lpstr>
      <vt:lpstr>PowerPoint Presentation</vt:lpstr>
      <vt:lpstr>Weekly contracts have been tracking lower since the summer</vt:lpstr>
      <vt:lpstr>Showings rebound post-Labor Day but still low</vt:lpstr>
      <vt:lpstr>Showing “intensity” is still low as active inventory rises</vt:lpstr>
      <vt:lpstr>Price growth across the DMV +2.7% YTD There is no single market; higher-end driving median price growth </vt:lpstr>
      <vt:lpstr>Rates moved lower over the past 20 years But sub-4% rates are the outliers</vt:lpstr>
      <vt:lpstr>Affordability is a real constraint in the current market</vt:lpstr>
      <vt:lpstr>Affordability is a real constraint in the current market</vt:lpstr>
      <vt:lpstr>Affordability is a real constraint in the current market</vt:lpstr>
      <vt:lpstr>Affordability varies significantly across the U.S.</vt:lpstr>
      <vt:lpstr>2026 Buyer Pool Fewer first-time buyers, more cash buyers?</vt:lpstr>
      <vt:lpstr>2026 Buyer Pool Fewer first-time buyers, more cash buyers?</vt:lpstr>
      <vt:lpstr>2026 Buyer Pool Fewer first-time buyers, more cash buyers?</vt:lpstr>
      <vt:lpstr>Navigating the 2026-2027 Housing Horizon</vt:lpstr>
      <vt:lpstr>Demographic Drivers</vt:lpstr>
      <vt:lpstr>Structural Supply</vt:lpstr>
      <vt:lpstr>Regional divergence  There is no single national housing market </vt:lpstr>
      <vt:lpstr>The Broker’s KPIs in a shifting market</vt:lpstr>
      <vt:lpstr>Strategic Timeline to the New Normal</vt:lpstr>
      <vt:lpstr>PowerPoint Presentation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Lisa Sturtevant</dc:creator>
  <cp:lastModifiedBy>Kelly Stock</cp:lastModifiedBy>
  <cp:revision>32</cp:revision>
  <dcterms:created xsi:type="dcterms:W3CDTF">2026-09-12T12:03:38Z</dcterms:created>
  <dcterms:modified xsi:type="dcterms:W3CDTF">2026-09-21T18:48:12Z</dcterms:modified>
</cp:coreProperties>
</file>