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8288000" cy="10287000"/>
  <p:notesSz cx="6858000" cy="9144000"/>
  <p:embeddedFontLst>
    <p:embeddedFont>
      <p:font typeface="Arial Bold" panose="020B0704020202020204" pitchFamily="34" charset="0"/>
      <p:regular r:id="rId65"/>
      <p:bold r:id="rId66"/>
    </p:embeddedFont>
    <p:embeddedFont>
      <p:font typeface="Arimo" panose="020B0604020202020204" charset="0"/>
      <p:regular r:id="rId67"/>
    </p:embeddedFont>
    <p:embeddedFont>
      <p:font typeface="Arimo Bold" panose="020B0604020202020204" charset="0"/>
      <p:regular r:id="rId68"/>
    </p:embeddedFont>
    <p:embeddedFont>
      <p:font typeface="Breathing" panose="02000500000000000000" charset="0"/>
      <p:regular r:id="rId69"/>
    </p:embeddedFont>
    <p:embeddedFont>
      <p:font typeface="Courier New Bold" panose="02070609020205020404" pitchFamily="49" charset="0"/>
      <p:regular r:id="rId70"/>
      <p:bold r:id="rId71"/>
    </p:embeddedFont>
    <p:embeddedFont>
      <p:font typeface="Geometos Neue" panose="020B0604020202020204" charset="0"/>
      <p:regular r:id="rId72"/>
    </p:embeddedFont>
    <p:embeddedFont>
      <p:font typeface="Intro" panose="02000000000000000000" charset="0"/>
      <p:regular r:id="rId73"/>
    </p:embeddedFont>
    <p:embeddedFont>
      <p:font typeface="Klein Condensed" panose="020B0604020202020204" charset="0"/>
      <p:regular r:id="rId74"/>
    </p:embeddedFont>
    <p:embeddedFont>
      <p:font typeface="Klein Condensed Bold" panose="020B0604020202020204" charset="0"/>
      <p:regular r:id="rId75"/>
    </p:embeddedFont>
    <p:embeddedFont>
      <p:font typeface="League Spartan" panose="020B0604020202020204" charset="0"/>
      <p:regular r:id="rId76"/>
    </p:embeddedFont>
    <p:embeddedFont>
      <p:font typeface="Lovelo" panose="020B0604020202020204" charset="0"/>
      <p:regular r:id="rId77"/>
    </p:embeddedFont>
    <p:embeddedFont>
      <p:font typeface="More Sugar" panose="020B0604020202020204" charset="0"/>
      <p:regular r:id="rId78"/>
    </p:embeddedFont>
    <p:embeddedFont>
      <p:font typeface="Open Sauce" panose="020B0604020202020204" charset="0"/>
      <p:regular r:id="rId79"/>
    </p:embeddedFont>
    <p:embeddedFont>
      <p:font typeface="Poppins" panose="00000500000000000000" pitchFamily="2" charset="0"/>
      <p:regular r:id="rId80"/>
      <p:bold r:id="rId81"/>
      <p:italic r:id="rId82"/>
      <p:boldItalic r:id="rId8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80" Type="http://schemas.openxmlformats.org/officeDocument/2006/relationships/font" Target="fonts/font16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font" Target="fonts/font17.fntdata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2.fntdata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sv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A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463479" y="8316793"/>
            <a:ext cx="2824521" cy="1883014"/>
          </a:xfrm>
          <a:custGeom>
            <a:avLst/>
            <a:gdLst/>
            <a:ahLst/>
            <a:cxnLst/>
            <a:rect l="l" t="t" r="r" b="b"/>
            <a:pathLst>
              <a:path w="2824521" h="1883014">
                <a:moveTo>
                  <a:pt x="0" y="0"/>
                </a:moveTo>
                <a:lnTo>
                  <a:pt x="2824521" y="0"/>
                </a:lnTo>
                <a:lnTo>
                  <a:pt x="2824521" y="1883014"/>
                </a:lnTo>
                <a:lnTo>
                  <a:pt x="0" y="1883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2484767">
            <a:off x="8134281" y="1059289"/>
            <a:ext cx="10498199" cy="17882831"/>
            <a:chOff x="0" y="0"/>
            <a:chExt cx="2764958" cy="4709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64958" cy="4709882"/>
            </a:xfrm>
            <a:custGeom>
              <a:avLst/>
              <a:gdLst/>
              <a:ahLst/>
              <a:cxnLst/>
              <a:rect l="l" t="t" r="r" b="b"/>
              <a:pathLst>
                <a:path w="2764958" h="4709882">
                  <a:moveTo>
                    <a:pt x="0" y="0"/>
                  </a:moveTo>
                  <a:lnTo>
                    <a:pt x="2764958" y="0"/>
                  </a:lnTo>
                  <a:lnTo>
                    <a:pt x="2764958" y="4709882"/>
                  </a:lnTo>
                  <a:lnTo>
                    <a:pt x="0" y="4709882"/>
                  </a:lnTo>
                  <a:close/>
                </a:path>
              </a:pathLst>
            </a:custGeom>
            <a:solidFill>
              <a:srgbClr val="262D22">
                <a:alpha val="7568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764958" cy="4767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758212" y="123051"/>
            <a:ext cx="22046212" cy="12345879"/>
          </a:xfrm>
          <a:custGeom>
            <a:avLst/>
            <a:gdLst/>
            <a:ahLst/>
            <a:cxnLst/>
            <a:rect l="l" t="t" r="r" b="b"/>
            <a:pathLst>
              <a:path w="22046212" h="12345879">
                <a:moveTo>
                  <a:pt x="0" y="0"/>
                </a:moveTo>
                <a:lnTo>
                  <a:pt x="22046212" y="0"/>
                </a:lnTo>
                <a:lnTo>
                  <a:pt x="22046212" y="12345878"/>
                </a:lnTo>
                <a:lnTo>
                  <a:pt x="0" y="1234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635191" y="1214023"/>
            <a:ext cx="14579590" cy="1958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45"/>
              </a:lnSpc>
            </a:pPr>
            <a:r>
              <a:rPr lang="en-US" sz="11532">
                <a:solidFill>
                  <a:srgbClr val="2C3031"/>
                </a:solidFill>
                <a:latin typeface="Intro"/>
                <a:ea typeface="Intro"/>
                <a:cs typeface="Intro"/>
                <a:sym typeface="Intro"/>
              </a:rPr>
              <a:t>You Forgot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56992" y="2107445"/>
            <a:ext cx="3833596" cy="176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91"/>
              </a:lnSpc>
            </a:pPr>
            <a:r>
              <a:rPr lang="en-US" sz="10422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your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87574" y="2429377"/>
            <a:ext cx="11781962" cy="2079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92"/>
              </a:lnSpc>
            </a:pPr>
            <a:r>
              <a:rPr lang="en-US" sz="12280">
                <a:solidFill>
                  <a:srgbClr val="6A432A"/>
                </a:solidFill>
                <a:latin typeface="Intro"/>
                <a:ea typeface="Intro"/>
                <a:cs typeface="Intro"/>
                <a:sym typeface="Intro"/>
              </a:rPr>
              <a:t>humans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84821" y="9310522"/>
            <a:ext cx="436575" cy="436575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24AA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1424189" y="1952782"/>
            <a:ext cx="1170379" cy="0"/>
          </a:xfrm>
          <a:prstGeom prst="line">
            <a:avLst/>
          </a:prstGeom>
          <a:ln w="104775" cap="flat">
            <a:solidFill>
              <a:srgbClr val="38B6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2258568" y="9149530"/>
            <a:ext cx="7052697" cy="7052697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2244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125892" y="994941"/>
            <a:ext cx="7799793" cy="7799793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2244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364702" y="1233752"/>
            <a:ext cx="7322172" cy="7322172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 rot="-462546">
            <a:off x="10688015" y="1557078"/>
            <a:ext cx="6675545" cy="6675518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 flipH="1"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0" y="3175025"/>
                  </a:moveTo>
                  <a:cubicBezTo>
                    <a:pt x="0" y="4928451"/>
                    <a:pt x="1421524" y="6349975"/>
                    <a:pt x="3175000" y="6349975"/>
                  </a:cubicBezTo>
                  <a:cubicBezTo>
                    <a:pt x="4928502" y="6349975"/>
                    <a:pt x="6350000" y="4928451"/>
                    <a:pt x="6350000" y="3175025"/>
                  </a:cubicBezTo>
                  <a:cubicBezTo>
                    <a:pt x="6350000" y="1421511"/>
                    <a:pt x="4928502" y="0"/>
                    <a:pt x="3175000" y="0"/>
                  </a:cubicBezTo>
                  <a:cubicBezTo>
                    <a:pt x="1421498" y="0"/>
                    <a:pt x="0" y="1421511"/>
                    <a:pt x="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51620" t="-30481" r="-17569" b="-489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493462" y="9286875"/>
            <a:ext cx="5925068" cy="56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89"/>
              </a:lnSpc>
            </a:pPr>
            <a:r>
              <a:rPr lang="en-US" sz="3899">
                <a:solidFill>
                  <a:srgbClr val="12244C"/>
                </a:solidFill>
                <a:latin typeface="Lovelo"/>
                <a:ea typeface="Lovelo"/>
                <a:cs typeface="Lovelo"/>
                <a:sym typeface="Lovelo"/>
              </a:rPr>
              <a:t>matthewrathbun.com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742390"/>
            <a:ext cx="8900645" cy="1068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1"/>
              </a:lnSpc>
            </a:pPr>
            <a:r>
              <a:rPr lang="en-US" sz="7599">
                <a:solidFill>
                  <a:srgbClr val="12244C"/>
                </a:solidFill>
                <a:latin typeface="Breathing"/>
                <a:ea typeface="Breathing"/>
                <a:cs typeface="Breathing"/>
                <a:sym typeface="Breathing"/>
              </a:rPr>
              <a:t>Hi, I’m Matthew!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4189" y="3120843"/>
            <a:ext cx="7751720" cy="701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6"/>
              </a:lnSpc>
            </a:pPr>
            <a:r>
              <a:rPr lang="en-US" sz="4456">
                <a:solidFill>
                  <a:srgbClr val="12244C"/>
                </a:solidFill>
                <a:latin typeface="Lovelo"/>
                <a:ea typeface="Lovelo"/>
                <a:cs typeface="Lovelo"/>
                <a:sym typeface="Lovelo"/>
              </a:rPr>
              <a:t>Broker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4189" y="5996731"/>
            <a:ext cx="7751720" cy="701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6"/>
              </a:lnSpc>
            </a:pPr>
            <a:r>
              <a:rPr lang="en-US" sz="4456">
                <a:solidFill>
                  <a:srgbClr val="12244C"/>
                </a:solidFill>
                <a:latin typeface="Lovelo"/>
                <a:ea typeface="Lovelo"/>
                <a:cs typeface="Lovelo"/>
                <a:sym typeface="Lovelo"/>
              </a:rPr>
              <a:t>fellow Learner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4189" y="6955166"/>
            <a:ext cx="9400468" cy="701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6"/>
              </a:lnSpc>
            </a:pPr>
            <a:r>
              <a:rPr lang="en-US" sz="4456">
                <a:solidFill>
                  <a:srgbClr val="12244C"/>
                </a:solidFill>
                <a:latin typeface="Lovelo"/>
                <a:ea typeface="Lovelo"/>
                <a:cs typeface="Lovelo"/>
                <a:sym typeface="Lovelo"/>
              </a:rPr>
              <a:t>husband, Father, Grandfather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4189" y="4079862"/>
            <a:ext cx="7751720" cy="701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6"/>
              </a:lnSpc>
            </a:pPr>
            <a:r>
              <a:rPr lang="en-US" sz="4456">
                <a:solidFill>
                  <a:srgbClr val="12244C"/>
                </a:solidFill>
                <a:latin typeface="Lovelo"/>
                <a:ea typeface="Lovelo"/>
                <a:cs typeface="Lovelo"/>
                <a:sym typeface="Lovelo"/>
              </a:rPr>
              <a:t>Geek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4189" y="5038297"/>
            <a:ext cx="7751720" cy="701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6"/>
              </a:lnSpc>
            </a:pPr>
            <a:r>
              <a:rPr lang="en-US" sz="4456">
                <a:solidFill>
                  <a:srgbClr val="12244C"/>
                </a:solidFill>
                <a:latin typeface="Lovelo"/>
                <a:ea typeface="Lovelo"/>
                <a:cs typeface="Lovelo"/>
                <a:sym typeface="Lovelo"/>
              </a:rPr>
              <a:t>Educator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matthewcomlaptop.jpg"/>
          <p:cNvSpPr/>
          <p:nvPr/>
        </p:nvSpPr>
        <p:spPr>
          <a:xfrm>
            <a:off x="-52945" y="-1495028"/>
            <a:ext cx="18393890" cy="12265768"/>
          </a:xfrm>
          <a:custGeom>
            <a:avLst/>
            <a:gdLst/>
            <a:ahLst/>
            <a:cxnLst/>
            <a:rect l="l" t="t" r="r" b="b"/>
            <a:pathLst>
              <a:path w="18393890" h="12265768">
                <a:moveTo>
                  <a:pt x="0" y="0"/>
                </a:moveTo>
                <a:lnTo>
                  <a:pt x="18393890" y="0"/>
                </a:lnTo>
                <a:lnTo>
                  <a:pt x="18393890" y="12265768"/>
                </a:lnTo>
                <a:lnTo>
                  <a:pt x="0" y="1226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8782"/>
            </a:blip>
            <a:stretch>
              <a:fillRect l="-12" r="-1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671" y="7941670"/>
            <a:ext cx="18393890" cy="1407265"/>
            <a:chOff x="0" y="0"/>
            <a:chExt cx="24525187" cy="1876354"/>
          </a:xfrm>
        </p:grpSpPr>
        <p:sp>
          <p:nvSpPr>
            <p:cNvPr id="4" name="Freeform 4"/>
            <p:cNvSpPr/>
            <p:nvPr/>
          </p:nvSpPr>
          <p:spPr>
            <a:xfrm>
              <a:off x="6350" y="6350"/>
              <a:ext cx="24512524" cy="1863598"/>
            </a:xfrm>
            <a:custGeom>
              <a:avLst/>
              <a:gdLst/>
              <a:ahLst/>
              <a:cxnLst/>
              <a:rect l="l" t="t" r="r" b="b"/>
              <a:pathLst>
                <a:path w="24512524" h="1863598">
                  <a:moveTo>
                    <a:pt x="0" y="0"/>
                  </a:moveTo>
                  <a:lnTo>
                    <a:pt x="24512524" y="0"/>
                  </a:lnTo>
                  <a:lnTo>
                    <a:pt x="24512524" y="1863598"/>
                  </a:lnTo>
                  <a:lnTo>
                    <a:pt x="0" y="18635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935" y="8235933"/>
            <a:ext cx="16691258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0"/>
              </a:lnSpc>
            </a:pPr>
            <a:r>
              <a:rPr lang="en-US" sz="5325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matthewrathbun.com/humans</a:t>
            </a:r>
          </a:p>
        </p:txBody>
      </p:sp>
      <p:sp>
        <p:nvSpPr>
          <p:cNvPr id="6" name="Freeform 6"/>
          <p:cNvSpPr/>
          <p:nvPr/>
        </p:nvSpPr>
        <p:spPr>
          <a:xfrm>
            <a:off x="13524589" y="5448106"/>
            <a:ext cx="4439196" cy="4439196"/>
          </a:xfrm>
          <a:custGeom>
            <a:avLst/>
            <a:gdLst/>
            <a:ahLst/>
            <a:cxnLst/>
            <a:rect l="l" t="t" r="r" b="b"/>
            <a:pathLst>
              <a:path w="4439196" h="4439196">
                <a:moveTo>
                  <a:pt x="0" y="0"/>
                </a:moveTo>
                <a:lnTo>
                  <a:pt x="4439195" y="0"/>
                </a:lnTo>
                <a:lnTo>
                  <a:pt x="4439195" y="4439195"/>
                </a:lnTo>
                <a:lnTo>
                  <a:pt x="0" y="44391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0477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762" y="-103674"/>
            <a:ext cx="18297525" cy="10494349"/>
          </a:xfrm>
          <a:custGeom>
            <a:avLst/>
            <a:gdLst/>
            <a:ahLst/>
            <a:cxnLst/>
            <a:rect l="l" t="t" r="r" b="b"/>
            <a:pathLst>
              <a:path w="18297525" h="10494349">
                <a:moveTo>
                  <a:pt x="0" y="0"/>
                </a:moveTo>
                <a:lnTo>
                  <a:pt x="18297524" y="0"/>
                </a:lnTo>
                <a:lnTo>
                  <a:pt x="18297524" y="10494349"/>
                </a:lnTo>
                <a:lnTo>
                  <a:pt x="0" y="104943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210660" y="3741499"/>
            <a:ext cx="9831862" cy="1935386"/>
            <a:chOff x="0" y="0"/>
            <a:chExt cx="13109150" cy="2580515"/>
          </a:xfrm>
        </p:grpSpPr>
        <p:sp>
          <p:nvSpPr>
            <p:cNvPr id="4" name="Freeform 4"/>
            <p:cNvSpPr/>
            <p:nvPr/>
          </p:nvSpPr>
          <p:spPr>
            <a:xfrm>
              <a:off x="6350" y="6350"/>
              <a:ext cx="13096494" cy="2567813"/>
            </a:xfrm>
            <a:custGeom>
              <a:avLst/>
              <a:gdLst/>
              <a:ahLst/>
              <a:cxnLst/>
              <a:rect l="l" t="t" r="r" b="b"/>
              <a:pathLst>
                <a:path w="13096494" h="2567813">
                  <a:moveTo>
                    <a:pt x="0" y="0"/>
                  </a:moveTo>
                  <a:lnTo>
                    <a:pt x="13096494" y="0"/>
                  </a:lnTo>
                  <a:lnTo>
                    <a:pt x="13096494" y="2567813"/>
                  </a:lnTo>
                  <a:lnTo>
                    <a:pt x="0" y="25678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15012" y="6794342"/>
            <a:ext cx="10242550" cy="5468966"/>
            <a:chOff x="0" y="0"/>
            <a:chExt cx="13656733" cy="72919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56732" cy="7291955"/>
            </a:xfrm>
            <a:custGeom>
              <a:avLst/>
              <a:gdLst/>
              <a:ahLst/>
              <a:cxnLst/>
              <a:rect l="l" t="t" r="r" b="b"/>
              <a:pathLst>
                <a:path w="13656732" h="7291955">
                  <a:moveTo>
                    <a:pt x="0" y="0"/>
                  </a:moveTo>
                  <a:lnTo>
                    <a:pt x="13656732" y="0"/>
                  </a:lnTo>
                  <a:lnTo>
                    <a:pt x="13656732" y="7291955"/>
                  </a:lnTo>
                  <a:lnTo>
                    <a:pt x="0" y="729195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5725"/>
              <a:ext cx="13656733" cy="720623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320"/>
                </a:lnSpc>
              </a:pPr>
              <a:r>
                <a:rPr lang="en-US" sz="4500">
                  <a:solidFill>
                    <a:srgbClr val="0076BA"/>
                  </a:solidFill>
                  <a:latin typeface="Intro"/>
                  <a:ea typeface="Intro"/>
                  <a:cs typeface="Intro"/>
                  <a:sym typeface="Intro"/>
                </a:rPr>
                <a:t>Eric Hoffer, Philosopher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80581" y="427506"/>
            <a:ext cx="10895938" cy="6978729"/>
            <a:chOff x="0" y="0"/>
            <a:chExt cx="13413836" cy="85914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13837" cy="8591414"/>
            </a:xfrm>
            <a:custGeom>
              <a:avLst/>
              <a:gdLst/>
              <a:ahLst/>
              <a:cxnLst/>
              <a:rect l="l" t="t" r="r" b="b"/>
              <a:pathLst>
                <a:path w="13413837" h="8591414">
                  <a:moveTo>
                    <a:pt x="0" y="0"/>
                  </a:moveTo>
                  <a:lnTo>
                    <a:pt x="13413837" y="0"/>
                  </a:lnTo>
                  <a:lnTo>
                    <a:pt x="13413837" y="8591414"/>
                  </a:lnTo>
                  <a:lnTo>
                    <a:pt x="0" y="859141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3413836" cy="8600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6689"/>
                </a:lnSpc>
              </a:pPr>
              <a:r>
                <a:rPr lang="en-US" sz="5574">
                  <a:solidFill>
                    <a:srgbClr val="FFFFFF"/>
                  </a:solidFill>
                  <a:latin typeface="Intro"/>
                  <a:ea typeface="Intro"/>
                  <a:cs typeface="Intro"/>
                  <a:sym typeface="Intro"/>
                </a:rPr>
                <a:t>“In times of change, learners inherit the earth, while the learned find themselves beautifully equipped to deal with a world that no longer exists”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6542" y="3348038"/>
            <a:ext cx="9295448" cy="3590926"/>
            <a:chOff x="0" y="0"/>
            <a:chExt cx="12393931" cy="4787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93931" cy="4787901"/>
            </a:xfrm>
            <a:custGeom>
              <a:avLst/>
              <a:gdLst/>
              <a:ahLst/>
              <a:cxnLst/>
              <a:rect l="l" t="t" r="r" b="b"/>
              <a:pathLst>
                <a:path w="12393931" h="4787901">
                  <a:moveTo>
                    <a:pt x="0" y="0"/>
                  </a:moveTo>
                  <a:lnTo>
                    <a:pt x="12393931" y="0"/>
                  </a:lnTo>
                  <a:lnTo>
                    <a:pt x="12393931" y="4787901"/>
                  </a:lnTo>
                  <a:lnTo>
                    <a:pt x="0" y="478790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393931" cy="48355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700"/>
                </a:lnSpc>
              </a:pPr>
              <a:r>
                <a:rPr lang="en-US" sz="975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Tech Trends</a:t>
              </a:r>
            </a:p>
            <a:p>
              <a:pPr algn="l">
                <a:lnSpc>
                  <a:spcPts val="11700"/>
                </a:lnSpc>
              </a:pPr>
              <a:r>
                <a:rPr lang="en-US" sz="975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To Watch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-781971" y="-66961"/>
            <a:ext cx="20707923" cy="10353961"/>
          </a:xfrm>
          <a:custGeom>
            <a:avLst/>
            <a:gdLst/>
            <a:ahLst/>
            <a:cxnLst/>
            <a:rect l="l" t="t" r="r" b="b"/>
            <a:pathLst>
              <a:path w="20707923" h="10353961">
                <a:moveTo>
                  <a:pt x="0" y="0"/>
                </a:moveTo>
                <a:lnTo>
                  <a:pt x="20707923" y="0"/>
                </a:lnTo>
                <a:lnTo>
                  <a:pt x="20707923" y="10353961"/>
                </a:lnTo>
                <a:lnTo>
                  <a:pt x="0" y="10353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76542" y="297068"/>
            <a:ext cx="7193607" cy="351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23"/>
              </a:lnSpc>
            </a:pPr>
            <a:r>
              <a:rPr lang="en-US" sz="9302">
                <a:solidFill>
                  <a:srgbClr val="3B442F">
                    <a:alpha val="90980"/>
                  </a:srgbClr>
                </a:solidFill>
                <a:latin typeface="Intro"/>
                <a:ea typeface="Intro"/>
                <a:cs typeface="Intro"/>
                <a:sym typeface="Intro"/>
              </a:rPr>
              <a:t>the</a:t>
            </a:r>
          </a:p>
          <a:p>
            <a:pPr algn="l">
              <a:lnSpc>
                <a:spcPts val="9023"/>
              </a:lnSpc>
            </a:pPr>
            <a:r>
              <a:rPr lang="en-US" sz="9302">
                <a:solidFill>
                  <a:srgbClr val="8EAE2E">
                    <a:alpha val="90980"/>
                  </a:srgbClr>
                </a:solidFill>
                <a:latin typeface="Intro"/>
                <a:ea typeface="Intro"/>
                <a:cs typeface="Intro"/>
                <a:sym typeface="Intro"/>
              </a:rPr>
              <a:t>changing </a:t>
            </a:r>
          </a:p>
          <a:p>
            <a:pPr algn="l">
              <a:lnSpc>
                <a:spcPts val="9023"/>
              </a:lnSpc>
            </a:pPr>
            <a:r>
              <a:rPr lang="en-US" sz="9302">
                <a:solidFill>
                  <a:srgbClr val="3B442F">
                    <a:alpha val="90980"/>
                  </a:srgbClr>
                </a:solidFill>
                <a:latin typeface="Intro"/>
                <a:ea typeface="Intro"/>
                <a:cs typeface="Intro"/>
                <a:sym typeface="Intro"/>
              </a:rPr>
              <a:t>world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bigstock-Human-Evolution-Of-Man-From-Ap-347232205.jpg"/>
          <p:cNvSpPr/>
          <p:nvPr/>
        </p:nvSpPr>
        <p:spPr>
          <a:xfrm>
            <a:off x="0" y="894201"/>
            <a:ext cx="18297526" cy="6105526"/>
          </a:xfrm>
          <a:custGeom>
            <a:avLst/>
            <a:gdLst/>
            <a:ahLst/>
            <a:cxnLst/>
            <a:rect l="l" t="t" r="r" b="b"/>
            <a:pathLst>
              <a:path w="18297526" h="6105526">
                <a:moveTo>
                  <a:pt x="0" y="0"/>
                </a:moveTo>
                <a:lnTo>
                  <a:pt x="18297526" y="0"/>
                </a:lnTo>
                <a:lnTo>
                  <a:pt x="18297526" y="6105525"/>
                </a:lnTo>
                <a:lnTo>
                  <a:pt x="0" y="61055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" r="-5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09840" y="6999726"/>
            <a:ext cx="17249271" cy="2867825"/>
            <a:chOff x="0" y="0"/>
            <a:chExt cx="22999028" cy="38237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999029" cy="3823767"/>
            </a:xfrm>
            <a:custGeom>
              <a:avLst/>
              <a:gdLst/>
              <a:ahLst/>
              <a:cxnLst/>
              <a:rect l="l" t="t" r="r" b="b"/>
              <a:pathLst>
                <a:path w="22999029" h="3823767">
                  <a:moveTo>
                    <a:pt x="0" y="0"/>
                  </a:moveTo>
                  <a:lnTo>
                    <a:pt x="22999029" y="0"/>
                  </a:lnTo>
                  <a:lnTo>
                    <a:pt x="22999029" y="3823767"/>
                  </a:lnTo>
                  <a:lnTo>
                    <a:pt x="0" y="382376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2999028" cy="38332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0440"/>
                </a:lnSpc>
              </a:pPr>
              <a:r>
                <a:rPr lang="en-US" sz="8700">
                  <a:solidFill>
                    <a:srgbClr val="81CEEA"/>
                  </a:solidFill>
                  <a:latin typeface="Intro"/>
                  <a:ea typeface="Intro"/>
                  <a:cs typeface="Intro"/>
                  <a:sym typeface="Intro"/>
                </a:rPr>
                <a:t>evolution of technology and consumerism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53212" y="34562"/>
            <a:ext cx="15567310" cy="10270446"/>
          </a:xfrm>
          <a:custGeom>
            <a:avLst/>
            <a:gdLst/>
            <a:ahLst/>
            <a:cxnLst/>
            <a:rect l="l" t="t" r="r" b="b"/>
            <a:pathLst>
              <a:path w="15567310" h="10270446">
                <a:moveTo>
                  <a:pt x="0" y="0"/>
                </a:moveTo>
                <a:lnTo>
                  <a:pt x="15567310" y="0"/>
                </a:lnTo>
                <a:lnTo>
                  <a:pt x="15567310" y="10270446"/>
                </a:lnTo>
                <a:lnTo>
                  <a:pt x="0" y="102704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01" t="-9443" r="-3993" b="-67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88885" y="53697"/>
            <a:ext cx="5541151" cy="3772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15"/>
              </a:lnSpc>
            </a:pPr>
            <a:r>
              <a:rPr lang="en-US" sz="7154">
                <a:solidFill>
                  <a:srgbClr val="D88984"/>
                </a:solidFill>
                <a:latin typeface="Intro"/>
                <a:ea typeface="Intro"/>
                <a:cs typeface="Intro"/>
                <a:sym typeface="Intro"/>
              </a:rPr>
              <a:t>Maslows</a:t>
            </a:r>
          </a:p>
          <a:p>
            <a:pPr algn="ctr">
              <a:lnSpc>
                <a:spcPts val="10015"/>
              </a:lnSpc>
            </a:pPr>
            <a:r>
              <a:rPr lang="en-US" sz="7154">
                <a:solidFill>
                  <a:srgbClr val="D88984"/>
                </a:solidFill>
                <a:latin typeface="Intro"/>
                <a:ea typeface="Intro"/>
                <a:cs typeface="Intro"/>
                <a:sym typeface="Intro"/>
              </a:rPr>
              <a:t>hierarchy</a:t>
            </a:r>
          </a:p>
          <a:p>
            <a:pPr algn="ctr">
              <a:lnSpc>
                <a:spcPts val="10015"/>
              </a:lnSpc>
              <a:spcBef>
                <a:spcPct val="0"/>
              </a:spcBef>
            </a:pPr>
            <a:r>
              <a:rPr lang="en-US" sz="7154">
                <a:solidFill>
                  <a:srgbClr val="D88984"/>
                </a:solidFill>
                <a:latin typeface="Intro"/>
                <a:ea typeface="Intro"/>
                <a:cs typeface="Intro"/>
                <a:sym typeface="Intro"/>
              </a:rPr>
              <a:t>of needs</a:t>
            </a:r>
          </a:p>
        </p:txBody>
      </p:sp>
      <p:sp>
        <p:nvSpPr>
          <p:cNvPr id="4" name="Freeform 4"/>
          <p:cNvSpPr/>
          <p:nvPr/>
        </p:nvSpPr>
        <p:spPr>
          <a:xfrm rot="8271605" flipH="1">
            <a:off x="8905280" y="1883665"/>
            <a:ext cx="1070772" cy="1370588"/>
          </a:xfrm>
          <a:custGeom>
            <a:avLst/>
            <a:gdLst/>
            <a:ahLst/>
            <a:cxnLst/>
            <a:rect l="l" t="t" r="r" b="b"/>
            <a:pathLst>
              <a:path w="1070772" h="1370588">
                <a:moveTo>
                  <a:pt x="1070771" y="0"/>
                </a:moveTo>
                <a:lnTo>
                  <a:pt x="0" y="0"/>
                </a:lnTo>
                <a:lnTo>
                  <a:pt x="0" y="1370588"/>
                </a:lnTo>
                <a:lnTo>
                  <a:pt x="1070771" y="1370588"/>
                </a:lnTo>
                <a:lnTo>
                  <a:pt x="107077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653086" y="1112949"/>
            <a:ext cx="4773353" cy="110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6D6E74"/>
                </a:solidFill>
                <a:latin typeface="Geometos Neue"/>
                <a:ea typeface="Geometos Neue"/>
                <a:cs typeface="Geometos Neue"/>
                <a:sym typeface="Geometos Neue"/>
              </a:rPr>
              <a:t>Self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6D6E74"/>
                </a:solidFill>
                <a:latin typeface="Geometos Neue"/>
                <a:ea typeface="Geometos Neue"/>
                <a:cs typeface="Geometos Neue"/>
                <a:sym typeface="Geometos Neue"/>
              </a:rPr>
              <a:t>Actualization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36579" y="3360124"/>
            <a:ext cx="4773353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6D6E74"/>
                </a:solidFill>
                <a:latin typeface="Geometos Neue"/>
                <a:ea typeface="Geometos Neue"/>
                <a:cs typeface="Geometos Neue"/>
                <a:sym typeface="Geometos Neue"/>
              </a:rPr>
              <a:t>Esteem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08708" y="4988120"/>
            <a:ext cx="4773353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6D6E74"/>
                </a:solidFill>
                <a:latin typeface="Geometos Neue"/>
                <a:ea typeface="Geometos Neue"/>
                <a:cs typeface="Geometos Neue"/>
                <a:sym typeface="Geometos Neue"/>
              </a:rPr>
              <a:t>Belonging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59461" y="6726938"/>
            <a:ext cx="4773353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6D6E74"/>
                </a:solidFill>
                <a:latin typeface="Geometos Neue"/>
                <a:ea typeface="Geometos Neue"/>
                <a:cs typeface="Geometos Neue"/>
                <a:sym typeface="Geometos Neue"/>
              </a:rPr>
              <a:t>safety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8818" y="8440821"/>
            <a:ext cx="4773353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6D6E74"/>
                </a:solidFill>
                <a:latin typeface="Geometos Neue"/>
                <a:ea typeface="Geometos Neue"/>
                <a:cs typeface="Geometos Neue"/>
                <a:sym typeface="Geometos Neue"/>
              </a:rPr>
              <a:t>Physiological</a:t>
            </a:r>
          </a:p>
        </p:txBody>
      </p:sp>
      <p:sp>
        <p:nvSpPr>
          <p:cNvPr id="10" name="Freeform 10"/>
          <p:cNvSpPr/>
          <p:nvPr/>
        </p:nvSpPr>
        <p:spPr>
          <a:xfrm rot="8271605" flipH="1">
            <a:off x="7945414" y="3355603"/>
            <a:ext cx="1073295" cy="1373818"/>
          </a:xfrm>
          <a:custGeom>
            <a:avLst/>
            <a:gdLst/>
            <a:ahLst/>
            <a:cxnLst/>
            <a:rect l="l" t="t" r="r" b="b"/>
            <a:pathLst>
              <a:path w="1073295" h="1373818">
                <a:moveTo>
                  <a:pt x="1073295" y="0"/>
                </a:moveTo>
                <a:lnTo>
                  <a:pt x="0" y="0"/>
                </a:lnTo>
                <a:lnTo>
                  <a:pt x="0" y="1373817"/>
                </a:lnTo>
                <a:lnTo>
                  <a:pt x="1073295" y="1373817"/>
                </a:lnTo>
                <a:lnTo>
                  <a:pt x="10732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8271605" flipH="1">
            <a:off x="6644310" y="5094420"/>
            <a:ext cx="1073295" cy="1373818"/>
          </a:xfrm>
          <a:custGeom>
            <a:avLst/>
            <a:gdLst/>
            <a:ahLst/>
            <a:cxnLst/>
            <a:rect l="l" t="t" r="r" b="b"/>
            <a:pathLst>
              <a:path w="1073295" h="1373818">
                <a:moveTo>
                  <a:pt x="1073295" y="0"/>
                </a:moveTo>
                <a:lnTo>
                  <a:pt x="0" y="0"/>
                </a:lnTo>
                <a:lnTo>
                  <a:pt x="0" y="1373818"/>
                </a:lnTo>
                <a:lnTo>
                  <a:pt x="1073295" y="1373818"/>
                </a:lnTo>
                <a:lnTo>
                  <a:pt x="10732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8271605" flipH="1">
            <a:off x="5558737" y="6833238"/>
            <a:ext cx="1073295" cy="1373818"/>
          </a:xfrm>
          <a:custGeom>
            <a:avLst/>
            <a:gdLst/>
            <a:ahLst/>
            <a:cxnLst/>
            <a:rect l="l" t="t" r="r" b="b"/>
            <a:pathLst>
              <a:path w="1073295" h="1373818">
                <a:moveTo>
                  <a:pt x="1073296" y="0"/>
                </a:moveTo>
                <a:lnTo>
                  <a:pt x="0" y="0"/>
                </a:lnTo>
                <a:lnTo>
                  <a:pt x="0" y="1373818"/>
                </a:lnTo>
                <a:lnTo>
                  <a:pt x="1073296" y="1373818"/>
                </a:lnTo>
                <a:lnTo>
                  <a:pt x="107329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8271605" flipH="1">
            <a:off x="3950684" y="8572056"/>
            <a:ext cx="1073295" cy="1373818"/>
          </a:xfrm>
          <a:custGeom>
            <a:avLst/>
            <a:gdLst/>
            <a:ahLst/>
            <a:cxnLst/>
            <a:rect l="l" t="t" r="r" b="b"/>
            <a:pathLst>
              <a:path w="1073295" h="1373818">
                <a:moveTo>
                  <a:pt x="1073295" y="0"/>
                </a:moveTo>
                <a:lnTo>
                  <a:pt x="0" y="0"/>
                </a:lnTo>
                <a:lnTo>
                  <a:pt x="0" y="1373818"/>
                </a:lnTo>
                <a:lnTo>
                  <a:pt x="1073295" y="1373818"/>
                </a:lnTo>
                <a:lnTo>
                  <a:pt x="10732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45328" y="-1586282"/>
            <a:ext cx="22740422" cy="12791488"/>
          </a:xfrm>
          <a:custGeom>
            <a:avLst/>
            <a:gdLst/>
            <a:ahLst/>
            <a:cxnLst/>
            <a:rect l="l" t="t" r="r" b="b"/>
            <a:pathLst>
              <a:path w="22740422" h="12791488">
                <a:moveTo>
                  <a:pt x="0" y="0"/>
                </a:moveTo>
                <a:lnTo>
                  <a:pt x="22740422" y="0"/>
                </a:lnTo>
                <a:lnTo>
                  <a:pt x="22740422" y="12791488"/>
                </a:lnTo>
                <a:lnTo>
                  <a:pt x="0" y="127914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223470" y="323003"/>
            <a:ext cx="10802826" cy="315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0"/>
              </a:lnSpc>
            </a:pPr>
            <a:r>
              <a:rPr lang="en-US" sz="6949">
                <a:solidFill>
                  <a:srgbClr val="FFFFFF">
                    <a:alpha val="77647"/>
                  </a:srgbClr>
                </a:solidFill>
                <a:latin typeface="Intro"/>
                <a:ea typeface="Intro"/>
                <a:cs typeface="Intro"/>
                <a:sym typeface="Intro"/>
              </a:rPr>
              <a:t>We have 70% less human interaction than 10 years ago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953" y="-1788133"/>
            <a:ext cx="18158094" cy="12075133"/>
          </a:xfrm>
          <a:custGeom>
            <a:avLst/>
            <a:gdLst/>
            <a:ahLst/>
            <a:cxnLst/>
            <a:rect l="l" t="t" r="r" b="b"/>
            <a:pathLst>
              <a:path w="18158094" h="12075133">
                <a:moveTo>
                  <a:pt x="0" y="0"/>
                </a:moveTo>
                <a:lnTo>
                  <a:pt x="18158094" y="0"/>
                </a:lnTo>
                <a:lnTo>
                  <a:pt x="18158094" y="12075133"/>
                </a:lnTo>
                <a:lnTo>
                  <a:pt x="0" y="120751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79303" y="625337"/>
            <a:ext cx="17129394" cy="267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8"/>
              </a:lnSpc>
            </a:pPr>
            <a:r>
              <a:rPr lang="en-US" sz="9549">
                <a:solidFill>
                  <a:srgbClr val="023373"/>
                </a:solidFill>
                <a:latin typeface="Intro"/>
                <a:ea typeface="Intro"/>
                <a:cs typeface="Intro"/>
                <a:sym typeface="Intro"/>
              </a:rPr>
              <a:t>we need to reach them where they 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30478"/>
            <a:ext cx="20220408" cy="13471847"/>
          </a:xfrm>
          <a:custGeom>
            <a:avLst/>
            <a:gdLst/>
            <a:ahLst/>
            <a:cxnLst/>
            <a:rect l="l" t="t" r="r" b="b"/>
            <a:pathLst>
              <a:path w="20220408" h="13471847">
                <a:moveTo>
                  <a:pt x="0" y="0"/>
                </a:moveTo>
                <a:lnTo>
                  <a:pt x="20220408" y="0"/>
                </a:lnTo>
                <a:lnTo>
                  <a:pt x="20220408" y="13471847"/>
                </a:lnTo>
                <a:lnTo>
                  <a:pt x="0" y="13471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45056" y="501521"/>
            <a:ext cx="12893932" cy="2595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80"/>
              </a:lnSpc>
            </a:pPr>
            <a:r>
              <a:rPr lang="en-US" sz="8566" spc="8">
                <a:solidFill>
                  <a:srgbClr val="1E1D23"/>
                </a:solidFill>
                <a:latin typeface="Intro"/>
                <a:ea typeface="Intro"/>
                <a:cs typeface="Intro"/>
                <a:sym typeface="Intro"/>
              </a:rPr>
              <a:t>“Share your value” </a:t>
            </a:r>
          </a:p>
          <a:p>
            <a:pPr algn="ctr">
              <a:lnSpc>
                <a:spcPts val="10280"/>
              </a:lnSpc>
            </a:pPr>
            <a:r>
              <a:rPr lang="en-US" sz="8566" spc="15">
                <a:solidFill>
                  <a:srgbClr val="1E1D23"/>
                </a:solidFill>
                <a:latin typeface="Intro"/>
                <a:ea typeface="Intro"/>
                <a:cs typeface="Intro"/>
                <a:sym typeface="Intro"/>
              </a:rPr>
              <a:t>isn’t nearly enough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36608"/>
            <a:ext cx="18322202" cy="12207167"/>
          </a:xfrm>
          <a:custGeom>
            <a:avLst/>
            <a:gdLst/>
            <a:ahLst/>
            <a:cxnLst/>
            <a:rect l="l" t="t" r="r" b="b"/>
            <a:pathLst>
              <a:path w="18322202" h="12207167">
                <a:moveTo>
                  <a:pt x="0" y="0"/>
                </a:moveTo>
                <a:lnTo>
                  <a:pt x="18322202" y="0"/>
                </a:lnTo>
                <a:lnTo>
                  <a:pt x="18322202" y="12207167"/>
                </a:lnTo>
                <a:lnTo>
                  <a:pt x="0" y="12207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514000" y="826626"/>
            <a:ext cx="7260000" cy="2798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70"/>
              </a:lnSpc>
            </a:pPr>
            <a:r>
              <a:rPr lang="en-US" sz="9182">
                <a:solidFill>
                  <a:srgbClr val="2C292C"/>
                </a:solidFill>
                <a:latin typeface="Intro"/>
                <a:ea typeface="Intro"/>
                <a:cs typeface="Intro"/>
                <a:sym typeface="Intro"/>
              </a:rPr>
              <a:t>Talk To Me</a:t>
            </a:r>
          </a:p>
          <a:p>
            <a:pPr algn="ctr">
              <a:lnSpc>
                <a:spcPts val="7070"/>
              </a:lnSpc>
            </a:pPr>
            <a:r>
              <a:rPr lang="en-US" sz="9182">
                <a:solidFill>
                  <a:srgbClr val="2C292C"/>
                </a:solidFill>
                <a:latin typeface="Intro"/>
                <a:ea typeface="Intro"/>
                <a:cs typeface="Intro"/>
                <a:sym typeface="Intro"/>
              </a:rPr>
              <a:t>vs</a:t>
            </a:r>
          </a:p>
          <a:p>
            <a:pPr algn="ctr">
              <a:lnSpc>
                <a:spcPts val="7070"/>
              </a:lnSpc>
            </a:pPr>
            <a:r>
              <a:rPr lang="en-US" sz="9182">
                <a:solidFill>
                  <a:srgbClr val="2C292C"/>
                </a:solidFill>
                <a:latin typeface="Intro"/>
                <a:ea typeface="Intro"/>
                <a:cs typeface="Intro"/>
                <a:sym typeface="Intro"/>
              </a:rPr>
              <a:t>“About Me”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652760"/>
          </a:xfrm>
          <a:custGeom>
            <a:avLst/>
            <a:gdLst/>
            <a:ahLst/>
            <a:cxnLst/>
            <a:rect l="l" t="t" r="r" b="b"/>
            <a:pathLst>
              <a:path w="18288000" h="10652760">
                <a:moveTo>
                  <a:pt x="0" y="0"/>
                </a:moveTo>
                <a:lnTo>
                  <a:pt x="18288000" y="0"/>
                </a:lnTo>
                <a:lnTo>
                  <a:pt x="18288000" y="10652760"/>
                </a:lnTo>
                <a:lnTo>
                  <a:pt x="0" y="10652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61289" y="293283"/>
            <a:ext cx="9657132" cy="324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5"/>
              </a:lnSpc>
            </a:pPr>
            <a:r>
              <a:rPr lang="en-US" sz="7635">
                <a:solidFill>
                  <a:srgbClr val="1B0701"/>
                </a:solidFill>
                <a:latin typeface="Intro"/>
                <a:ea typeface="Intro"/>
                <a:cs typeface="Intro"/>
                <a:sym typeface="Intro"/>
              </a:rPr>
              <a:t>trust is built from experience or emergency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9345" y="-1169473"/>
            <a:ext cx="19550750" cy="13050125"/>
          </a:xfrm>
          <a:custGeom>
            <a:avLst/>
            <a:gdLst/>
            <a:ahLst/>
            <a:cxnLst/>
            <a:rect l="l" t="t" r="r" b="b"/>
            <a:pathLst>
              <a:path w="19550750" h="13050125">
                <a:moveTo>
                  <a:pt x="0" y="0"/>
                </a:moveTo>
                <a:lnTo>
                  <a:pt x="19550749" y="0"/>
                </a:lnTo>
                <a:lnTo>
                  <a:pt x="19550749" y="13050126"/>
                </a:lnTo>
                <a:lnTo>
                  <a:pt x="0" y="130501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87757" y="1796652"/>
            <a:ext cx="9765171" cy="2070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50"/>
              </a:lnSpc>
            </a:pPr>
            <a:r>
              <a:rPr lang="en-US" sz="7871">
                <a:solidFill>
                  <a:srgbClr val="24202A"/>
                </a:solidFill>
                <a:latin typeface="Intro"/>
                <a:ea typeface="Intro"/>
                <a:cs typeface="Intro"/>
                <a:sym typeface="Intro"/>
              </a:rPr>
              <a:t>The ERA of misinformation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2070" y="-2105259"/>
            <a:ext cx="18670070" cy="12392259"/>
          </a:xfrm>
          <a:custGeom>
            <a:avLst/>
            <a:gdLst/>
            <a:ahLst/>
            <a:cxnLst/>
            <a:rect l="l" t="t" r="r" b="b"/>
            <a:pathLst>
              <a:path w="18670070" h="12392259">
                <a:moveTo>
                  <a:pt x="0" y="0"/>
                </a:moveTo>
                <a:lnTo>
                  <a:pt x="18670070" y="0"/>
                </a:lnTo>
                <a:lnTo>
                  <a:pt x="18670070" y="12392259"/>
                </a:lnTo>
                <a:lnTo>
                  <a:pt x="0" y="12392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818862" y="6971166"/>
            <a:ext cx="6713911" cy="292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5"/>
              </a:lnSpc>
            </a:pPr>
            <a:r>
              <a:rPr lang="en-US" sz="12343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broken</a:t>
            </a:r>
          </a:p>
          <a:p>
            <a:pPr algn="ctr">
              <a:lnSpc>
                <a:spcPts val="10985"/>
              </a:lnSpc>
            </a:pPr>
            <a:r>
              <a:rPr lang="en-US" sz="12343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Trust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326590"/>
            <a:ext cx="18288000" cy="12915900"/>
          </a:xfrm>
          <a:custGeom>
            <a:avLst/>
            <a:gdLst/>
            <a:ahLst/>
            <a:cxnLst/>
            <a:rect l="l" t="t" r="r" b="b"/>
            <a:pathLst>
              <a:path w="18288000" h="12915900">
                <a:moveTo>
                  <a:pt x="0" y="0"/>
                </a:moveTo>
                <a:lnTo>
                  <a:pt x="18288000" y="0"/>
                </a:lnTo>
                <a:lnTo>
                  <a:pt x="18288000" y="12915900"/>
                </a:lnTo>
                <a:lnTo>
                  <a:pt x="0" y="129159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826789" y="923925"/>
            <a:ext cx="1537395" cy="936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1D2D42"/>
                </a:solidFill>
                <a:latin typeface="Intro"/>
                <a:ea typeface="Intro"/>
                <a:cs typeface="Intro"/>
                <a:sym typeface="Intro"/>
              </a:rPr>
              <a:t>1995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856769" y="923925"/>
            <a:ext cx="1671489" cy="936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1D2D42"/>
                </a:solidFill>
                <a:latin typeface="Intro"/>
                <a:ea typeface="Intro"/>
                <a:cs typeface="Intro"/>
                <a:sym typeface="Intro"/>
              </a:rPr>
              <a:t>2026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9755" y="2161271"/>
            <a:ext cx="6971464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$159,000 Average Home Price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06782" y="2161271"/>
            <a:ext cx="6971464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$420,000 Average Home Price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9755" y="2996931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$45,000 Average Household Income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6782" y="2996931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$72,000 Average Household Income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55" y="3832592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6% of income for childcare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6782" y="3832592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18% of income for childcare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09755" y="4668253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18% of income for housing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06782" y="4612639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38% of income for housing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9755" y="5448300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$55,000 was a comfortable living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06782" y="5448300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$220,000 is a comfortable living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99026" y="6646359"/>
            <a:ext cx="7889948" cy="53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1D2D4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91.73% rate of inflation over 30 years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2504" y="-22868"/>
            <a:ext cx="19090504" cy="10332735"/>
          </a:xfrm>
          <a:custGeom>
            <a:avLst/>
            <a:gdLst/>
            <a:ahLst/>
            <a:cxnLst/>
            <a:rect l="l" t="t" r="r" b="b"/>
            <a:pathLst>
              <a:path w="19090504" h="10332735">
                <a:moveTo>
                  <a:pt x="0" y="0"/>
                </a:moveTo>
                <a:lnTo>
                  <a:pt x="19090504" y="0"/>
                </a:lnTo>
                <a:lnTo>
                  <a:pt x="19090504" y="10332736"/>
                </a:lnTo>
                <a:lnTo>
                  <a:pt x="0" y="10332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248838" y="255207"/>
            <a:ext cx="10739292" cy="5906611"/>
          </a:xfrm>
          <a:custGeom>
            <a:avLst/>
            <a:gdLst/>
            <a:ahLst/>
            <a:cxnLst/>
            <a:rect l="l" t="t" r="r" b="b"/>
            <a:pathLst>
              <a:path w="10739292" h="5906611">
                <a:moveTo>
                  <a:pt x="0" y="0"/>
                </a:moveTo>
                <a:lnTo>
                  <a:pt x="10739292" y="0"/>
                </a:lnTo>
                <a:lnTo>
                  <a:pt x="10739292" y="5906610"/>
                </a:lnTo>
                <a:lnTo>
                  <a:pt x="0" y="59066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7450" y="-511528"/>
            <a:ext cx="23420758" cy="12354450"/>
          </a:xfrm>
          <a:custGeom>
            <a:avLst/>
            <a:gdLst/>
            <a:ahLst/>
            <a:cxnLst/>
            <a:rect l="l" t="t" r="r" b="b"/>
            <a:pathLst>
              <a:path w="23420758" h="12354450">
                <a:moveTo>
                  <a:pt x="0" y="0"/>
                </a:moveTo>
                <a:lnTo>
                  <a:pt x="23420758" y="0"/>
                </a:lnTo>
                <a:lnTo>
                  <a:pt x="23420758" y="12354450"/>
                </a:lnTo>
                <a:lnTo>
                  <a:pt x="0" y="12354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22714" y="5143500"/>
            <a:ext cx="11370215" cy="4861432"/>
          </a:xfrm>
          <a:custGeom>
            <a:avLst/>
            <a:gdLst/>
            <a:ahLst/>
            <a:cxnLst/>
            <a:rect l="l" t="t" r="r" b="b"/>
            <a:pathLst>
              <a:path w="11370215" h="4861432">
                <a:moveTo>
                  <a:pt x="0" y="0"/>
                </a:moveTo>
                <a:lnTo>
                  <a:pt x="11370215" y="0"/>
                </a:lnTo>
                <a:lnTo>
                  <a:pt x="11370215" y="4861432"/>
                </a:lnTo>
                <a:lnTo>
                  <a:pt x="0" y="4861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67600"/>
            </a:stretch>
          </a:blipFill>
          <a:ln w="6667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4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40444" y="1248780"/>
            <a:ext cx="7117599" cy="9038220"/>
          </a:xfrm>
          <a:custGeom>
            <a:avLst/>
            <a:gdLst/>
            <a:ahLst/>
            <a:cxnLst/>
            <a:rect l="l" t="t" r="r" b="b"/>
            <a:pathLst>
              <a:path w="7117599" h="9038220">
                <a:moveTo>
                  <a:pt x="0" y="0"/>
                </a:moveTo>
                <a:lnTo>
                  <a:pt x="7117599" y="0"/>
                </a:lnTo>
                <a:lnTo>
                  <a:pt x="7117599" y="9038220"/>
                </a:lnTo>
                <a:lnTo>
                  <a:pt x="0" y="9038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20786" y="1248780"/>
            <a:ext cx="7777847" cy="9038220"/>
          </a:xfrm>
          <a:custGeom>
            <a:avLst/>
            <a:gdLst/>
            <a:ahLst/>
            <a:cxnLst/>
            <a:rect l="l" t="t" r="r" b="b"/>
            <a:pathLst>
              <a:path w="7777847" h="9038220">
                <a:moveTo>
                  <a:pt x="0" y="0"/>
                </a:moveTo>
                <a:lnTo>
                  <a:pt x="7777847" y="0"/>
                </a:lnTo>
                <a:lnTo>
                  <a:pt x="7777847" y="9038220"/>
                </a:lnTo>
                <a:lnTo>
                  <a:pt x="0" y="9038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27443" y="331449"/>
            <a:ext cx="7671190" cy="70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4"/>
              </a:lnSpc>
            </a:pPr>
            <a:r>
              <a:rPr lang="en-US" sz="4138">
                <a:solidFill>
                  <a:srgbClr val="F6F7FA"/>
                </a:solidFill>
                <a:latin typeface="More Sugar"/>
                <a:ea typeface="More Sugar"/>
                <a:cs typeface="More Sugar"/>
                <a:sym typeface="More Sugar"/>
              </a:rPr>
              <a:t>678 likes and 327 Comments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63649" y="331449"/>
            <a:ext cx="7671190" cy="70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4"/>
              </a:lnSpc>
            </a:pPr>
            <a:r>
              <a:rPr lang="en-US" sz="4138">
                <a:solidFill>
                  <a:srgbClr val="F6F7FA"/>
                </a:solidFill>
                <a:latin typeface="More Sugar"/>
                <a:ea typeface="More Sugar"/>
                <a:cs typeface="More Sugar"/>
                <a:sym typeface="More Sugar"/>
              </a:rPr>
              <a:t>90 likes and 32 Comments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64514" y="-4289017"/>
            <a:ext cx="23938725" cy="16038946"/>
          </a:xfrm>
          <a:custGeom>
            <a:avLst/>
            <a:gdLst/>
            <a:ahLst/>
            <a:cxnLst/>
            <a:rect l="l" t="t" r="r" b="b"/>
            <a:pathLst>
              <a:path w="23938725" h="16038946">
                <a:moveTo>
                  <a:pt x="0" y="0"/>
                </a:moveTo>
                <a:lnTo>
                  <a:pt x="23938725" y="0"/>
                </a:lnTo>
                <a:lnTo>
                  <a:pt x="23938725" y="16038946"/>
                </a:lnTo>
                <a:lnTo>
                  <a:pt x="0" y="16038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940946" y="8438345"/>
            <a:ext cx="11074393" cy="183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6"/>
              </a:lnSpc>
            </a:pPr>
            <a:r>
              <a:rPr lang="en-US" sz="7512">
                <a:solidFill>
                  <a:srgbClr val="171A11"/>
                </a:solidFill>
                <a:latin typeface="Intro"/>
                <a:ea typeface="Intro"/>
                <a:cs typeface="Intro"/>
                <a:sym typeface="Intro"/>
              </a:rPr>
              <a:t>Why does it have to be a “dream home”?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18438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13360" y="0"/>
            <a:ext cx="17317297" cy="3300825"/>
            <a:chOff x="0" y="0"/>
            <a:chExt cx="23089729" cy="4401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89729" cy="4401100"/>
            </a:xfrm>
            <a:custGeom>
              <a:avLst/>
              <a:gdLst/>
              <a:ahLst/>
              <a:cxnLst/>
              <a:rect l="l" t="t" r="r" b="b"/>
              <a:pathLst>
                <a:path w="23089729" h="4401100">
                  <a:moveTo>
                    <a:pt x="0" y="0"/>
                  </a:moveTo>
                  <a:lnTo>
                    <a:pt x="23089729" y="0"/>
                  </a:lnTo>
                  <a:lnTo>
                    <a:pt x="23089729" y="4401100"/>
                  </a:lnTo>
                  <a:lnTo>
                    <a:pt x="0" y="44011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3089729" cy="44106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879"/>
                </a:lnSpc>
              </a:pPr>
              <a:r>
                <a:rPr lang="en-US" sz="9899">
                  <a:solidFill>
                    <a:srgbClr val="24313D"/>
                  </a:solidFill>
                  <a:latin typeface="Intro"/>
                  <a:ea typeface="Intro"/>
                  <a:cs typeface="Intro"/>
                  <a:sym typeface="Intro"/>
                </a:rPr>
                <a:t>AI EVERYTHING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0302" y="-4260446"/>
            <a:ext cx="22350875" cy="1676315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973325" y="8624818"/>
            <a:ext cx="12341349" cy="14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6"/>
              </a:lnSpc>
              <a:spcBef>
                <a:spcPct val="0"/>
              </a:spcBef>
            </a:pPr>
            <a:r>
              <a:rPr lang="en-US" sz="8426">
                <a:solidFill>
                  <a:srgbClr val="090B19"/>
                </a:solidFill>
                <a:latin typeface="Intro"/>
                <a:ea typeface="Intro"/>
                <a:cs typeface="Intro"/>
                <a:sym typeface="Intro"/>
              </a:rPr>
              <a:t>emerging role of ai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744200"/>
          </a:xfrm>
          <a:custGeom>
            <a:avLst/>
            <a:gdLst/>
            <a:ahLst/>
            <a:cxnLst/>
            <a:rect l="l" t="t" r="r" b="b"/>
            <a:pathLst>
              <a:path w="18288000" h="10744200">
                <a:moveTo>
                  <a:pt x="0" y="0"/>
                </a:moveTo>
                <a:lnTo>
                  <a:pt x="18288000" y="0"/>
                </a:lnTo>
                <a:lnTo>
                  <a:pt x="18288000" y="10744200"/>
                </a:lnTo>
                <a:lnTo>
                  <a:pt x="0" y="10744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521047" y="385487"/>
            <a:ext cx="12304467" cy="297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62"/>
              </a:lnSpc>
            </a:pPr>
            <a:r>
              <a:rPr lang="en-US" sz="7439">
                <a:solidFill>
                  <a:srgbClr val="5A3936"/>
                </a:solidFill>
                <a:latin typeface="Intro"/>
                <a:ea typeface="Intro"/>
                <a:cs typeface="Intro"/>
                <a:sym typeface="Intro"/>
              </a:rPr>
              <a:t>AI needs to be married with creativity and humanity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1285" y="-501697"/>
            <a:ext cx="18590571" cy="12409206"/>
          </a:xfrm>
          <a:custGeom>
            <a:avLst/>
            <a:gdLst/>
            <a:ahLst/>
            <a:cxnLst/>
            <a:rect l="l" t="t" r="r" b="b"/>
            <a:pathLst>
              <a:path w="18590571" h="12409206">
                <a:moveTo>
                  <a:pt x="0" y="0"/>
                </a:moveTo>
                <a:lnTo>
                  <a:pt x="18590570" y="0"/>
                </a:lnTo>
                <a:lnTo>
                  <a:pt x="18590570" y="12409206"/>
                </a:lnTo>
                <a:lnTo>
                  <a:pt x="0" y="124092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79022" y="-1456390"/>
            <a:ext cx="10514366" cy="7498820"/>
            <a:chOff x="0" y="0"/>
            <a:chExt cx="12965018" cy="92466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965018" cy="9246620"/>
            </a:xfrm>
            <a:custGeom>
              <a:avLst/>
              <a:gdLst/>
              <a:ahLst/>
              <a:cxnLst/>
              <a:rect l="l" t="t" r="r" b="b"/>
              <a:pathLst>
                <a:path w="12965018" h="9246620">
                  <a:moveTo>
                    <a:pt x="0" y="0"/>
                  </a:moveTo>
                  <a:lnTo>
                    <a:pt x="12965018" y="0"/>
                  </a:lnTo>
                  <a:lnTo>
                    <a:pt x="12965018" y="9246620"/>
                  </a:lnTo>
                  <a:lnTo>
                    <a:pt x="0" y="924662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2965018" cy="9246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189"/>
                </a:lnSpc>
              </a:pPr>
              <a:r>
                <a:rPr lang="en-US" sz="6824">
                  <a:solidFill>
                    <a:srgbClr val="736153"/>
                  </a:solidFill>
                  <a:latin typeface="Intro"/>
                  <a:ea typeface="Intro"/>
                  <a:cs typeface="Intro"/>
                  <a:sym typeface="Intro"/>
                </a:rPr>
                <a:t>53% reduction in Google use</a:t>
              </a:r>
              <a:r>
                <a:rPr lang="en-US" sz="6824">
                  <a:solidFill>
                    <a:srgbClr val="5E5E5E"/>
                  </a:solidFill>
                  <a:latin typeface="Intro"/>
                  <a:ea typeface="Intro"/>
                  <a:cs typeface="Intro"/>
                  <a:sym typeface="Intro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27986"/>
            <a:ext cx="19384595" cy="12914986"/>
          </a:xfrm>
          <a:custGeom>
            <a:avLst/>
            <a:gdLst/>
            <a:ahLst/>
            <a:cxnLst/>
            <a:rect l="l" t="t" r="r" b="b"/>
            <a:pathLst>
              <a:path w="19384595" h="12914986">
                <a:moveTo>
                  <a:pt x="0" y="0"/>
                </a:moveTo>
                <a:lnTo>
                  <a:pt x="19384595" y="0"/>
                </a:lnTo>
                <a:lnTo>
                  <a:pt x="19384595" y="12914986"/>
                </a:lnTo>
                <a:lnTo>
                  <a:pt x="0" y="129149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46990" y="8522247"/>
            <a:ext cx="14006694" cy="1319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35"/>
              </a:lnSpc>
            </a:pPr>
            <a:r>
              <a:rPr lang="en-US" sz="7668">
                <a:solidFill>
                  <a:srgbClr val="43352E"/>
                </a:solidFill>
                <a:latin typeface="Intro"/>
                <a:ea typeface="Intro"/>
                <a:cs typeface="Intro"/>
                <a:sym typeface="Intro"/>
              </a:rPr>
              <a:t>get to know them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6990" y="7671939"/>
            <a:ext cx="14006694" cy="1319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35"/>
              </a:lnSpc>
            </a:pPr>
            <a:r>
              <a:rPr lang="en-US" sz="7668">
                <a:solidFill>
                  <a:srgbClr val="43352E"/>
                </a:solidFill>
                <a:latin typeface="Intro"/>
                <a:ea typeface="Intro"/>
                <a:cs typeface="Intro"/>
                <a:sym typeface="Intro"/>
              </a:rPr>
              <a:t>let’s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7624" y="-3891072"/>
            <a:ext cx="22263248" cy="166974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5400000">
            <a:off x="1143919" y="974508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 rot="-5400000">
              <a:off x="-1664716" y="2814320"/>
              <a:ext cx="17959831" cy="13421360"/>
            </a:xfrm>
            <a:custGeom>
              <a:avLst/>
              <a:gdLst/>
              <a:ahLst/>
              <a:cxnLst/>
              <a:rect l="l" t="t" r="r" b="b"/>
              <a:pathLst>
                <a:path w="17959831" h="13421360">
                  <a:moveTo>
                    <a:pt x="0" y="13421360"/>
                  </a:moveTo>
                  <a:lnTo>
                    <a:pt x="0" y="0"/>
                  </a:lnTo>
                  <a:lnTo>
                    <a:pt x="17959832" y="0"/>
                  </a:lnTo>
                  <a:lnTo>
                    <a:pt x="17959832" y="13421360"/>
                  </a:lnTo>
                  <a:lnTo>
                    <a:pt x="0" y="13421360"/>
                  </a:lnTo>
                  <a:close/>
                </a:path>
              </a:pathLst>
            </a:custGeom>
            <a:blipFill>
              <a:blip r:embed="rId2"/>
              <a:stretch>
                <a:fillRect t="-4195" b="-419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777368" y="4104284"/>
            <a:ext cx="8812018" cy="20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The Opportunity Report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13748"/>
            <a:ext cx="18288000" cy="12801600"/>
          </a:xfrm>
          <a:custGeom>
            <a:avLst/>
            <a:gdLst/>
            <a:ahLst/>
            <a:cxnLst/>
            <a:rect l="l" t="t" r="r" b="b"/>
            <a:pathLst>
              <a:path w="18288000" h="12801600">
                <a:moveTo>
                  <a:pt x="0" y="0"/>
                </a:moveTo>
                <a:lnTo>
                  <a:pt x="18288000" y="0"/>
                </a:lnTo>
                <a:lnTo>
                  <a:pt x="18288000" y="12801600"/>
                </a:lnTo>
                <a:lnTo>
                  <a:pt x="0" y="12801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232752" y="1957100"/>
            <a:ext cx="9980899" cy="5809585"/>
            <a:chOff x="0" y="0"/>
            <a:chExt cx="1546303" cy="9000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46303" cy="900057"/>
            </a:xfrm>
            <a:custGeom>
              <a:avLst/>
              <a:gdLst/>
              <a:ahLst/>
              <a:cxnLst/>
              <a:rect l="l" t="t" r="r" b="b"/>
              <a:pathLst>
                <a:path w="1546303" h="900057">
                  <a:moveTo>
                    <a:pt x="0" y="0"/>
                  </a:moveTo>
                  <a:lnTo>
                    <a:pt x="1546303" y="0"/>
                  </a:lnTo>
                  <a:lnTo>
                    <a:pt x="1546303" y="900057"/>
                  </a:lnTo>
                  <a:lnTo>
                    <a:pt x="0" y="900057"/>
                  </a:lnTo>
                  <a:close/>
                </a:path>
              </a:pathLst>
            </a:custGeom>
            <a:blipFill>
              <a:blip r:embed="rId3"/>
              <a:stretch>
                <a:fillRect l="-2828" r="-28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86536" y="18183"/>
            <a:ext cx="7514927" cy="14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6"/>
              </a:lnSpc>
              <a:spcBef>
                <a:spcPct val="0"/>
              </a:spcBef>
            </a:pPr>
            <a:r>
              <a:rPr lang="en-US" sz="8426">
                <a:solidFill>
                  <a:srgbClr val="090B19"/>
                </a:solidFill>
                <a:latin typeface="Intro"/>
                <a:ea typeface="Intro"/>
                <a:cs typeface="Intro"/>
                <a:sym typeface="Intro"/>
              </a:rPr>
              <a:t>narrpr.com</a:t>
            </a:r>
          </a:p>
        </p:txBody>
      </p:sp>
    </p:spTree>
  </p:cSld>
  <p:clrMapOvr>
    <a:masterClrMapping/>
  </p:clrMapOvr>
  <p:transition spd="med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99208"/>
            <a:ext cx="19323723" cy="12874430"/>
          </a:xfrm>
          <a:custGeom>
            <a:avLst/>
            <a:gdLst/>
            <a:ahLst/>
            <a:cxnLst/>
            <a:rect l="l" t="t" r="r" b="b"/>
            <a:pathLst>
              <a:path w="19323723" h="12874430">
                <a:moveTo>
                  <a:pt x="0" y="0"/>
                </a:moveTo>
                <a:lnTo>
                  <a:pt x="19323723" y="0"/>
                </a:lnTo>
                <a:lnTo>
                  <a:pt x="19323723" y="12874430"/>
                </a:lnTo>
                <a:lnTo>
                  <a:pt x="0" y="12874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76005" y="1323975"/>
            <a:ext cx="8607735" cy="20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9199">
                <a:solidFill>
                  <a:srgbClr val="8E6048"/>
                </a:solidFill>
                <a:latin typeface="Intro"/>
                <a:ea typeface="Intro"/>
                <a:cs typeface="Intro"/>
                <a:sym typeface="Intro"/>
              </a:rPr>
              <a:t>consumer persona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45262"/>
            <a:ext cx="20679576" cy="11632262"/>
          </a:xfrm>
          <a:custGeom>
            <a:avLst/>
            <a:gdLst/>
            <a:ahLst/>
            <a:cxnLst/>
            <a:rect l="l" t="t" r="r" b="b"/>
            <a:pathLst>
              <a:path w="20679576" h="11632262">
                <a:moveTo>
                  <a:pt x="0" y="0"/>
                </a:moveTo>
                <a:lnTo>
                  <a:pt x="20679576" y="0"/>
                </a:lnTo>
                <a:lnTo>
                  <a:pt x="20679576" y="11632262"/>
                </a:lnTo>
                <a:lnTo>
                  <a:pt x="0" y="116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24627" y="389618"/>
            <a:ext cx="13622009" cy="368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66"/>
              </a:lnSpc>
            </a:pPr>
            <a:r>
              <a:rPr lang="en-US" sz="6987">
                <a:solidFill>
                  <a:srgbClr val="090B19"/>
                </a:solidFill>
                <a:latin typeface="Intro"/>
                <a:ea typeface="Intro"/>
                <a:cs typeface="Intro"/>
                <a:sym typeface="Intro"/>
              </a:rPr>
              <a:t>How are you the solution to the problems they know they have and those they don’t?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47084" y="-2395124"/>
            <a:ext cx="19035084" cy="12682124"/>
          </a:xfrm>
          <a:custGeom>
            <a:avLst/>
            <a:gdLst/>
            <a:ahLst/>
            <a:cxnLst/>
            <a:rect l="l" t="t" r="r" b="b"/>
            <a:pathLst>
              <a:path w="19035084" h="12682124">
                <a:moveTo>
                  <a:pt x="0" y="0"/>
                </a:moveTo>
                <a:lnTo>
                  <a:pt x="19035084" y="0"/>
                </a:lnTo>
                <a:lnTo>
                  <a:pt x="19035084" y="12682124"/>
                </a:lnTo>
                <a:lnTo>
                  <a:pt x="0" y="12682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004719" y="6636728"/>
            <a:ext cx="9073853" cy="340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6"/>
              </a:lnSpc>
            </a:pPr>
            <a:r>
              <a:rPr lang="en-US" sz="9037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The </a:t>
            </a:r>
          </a:p>
          <a:p>
            <a:pPr algn="ctr">
              <a:lnSpc>
                <a:spcPts val="8766"/>
              </a:lnSpc>
            </a:pPr>
            <a:r>
              <a:rPr lang="en-US" sz="9037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social media migration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9409434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12974" y="701340"/>
            <a:ext cx="9926375" cy="173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4"/>
              </a:lnSpc>
            </a:pPr>
            <a:r>
              <a:rPr lang="en-US" sz="7551">
                <a:solidFill>
                  <a:srgbClr val="12244C"/>
                </a:solidFill>
                <a:latin typeface="Intro"/>
                <a:ea typeface="Intro"/>
                <a:cs typeface="Intro"/>
                <a:sym typeface="Intro"/>
              </a:rPr>
              <a:t>From Connection to indulgence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60120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47545" y="1336850"/>
            <a:ext cx="11740455" cy="20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8237">
                <a:solidFill>
                  <a:srgbClr val="1F2130"/>
                </a:solidFill>
                <a:latin typeface="Intro"/>
                <a:ea typeface="Intro"/>
                <a:cs typeface="Intro"/>
                <a:sym typeface="Intro"/>
              </a:rPr>
              <a:t>embracing their echo chambers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11347" y="-613571"/>
            <a:ext cx="21910695" cy="10900571"/>
          </a:xfrm>
          <a:custGeom>
            <a:avLst/>
            <a:gdLst/>
            <a:ahLst/>
            <a:cxnLst/>
            <a:rect l="l" t="t" r="r" b="b"/>
            <a:pathLst>
              <a:path w="21910695" h="10900571">
                <a:moveTo>
                  <a:pt x="0" y="0"/>
                </a:moveTo>
                <a:lnTo>
                  <a:pt x="21910694" y="0"/>
                </a:lnTo>
                <a:lnTo>
                  <a:pt x="21910694" y="10900571"/>
                </a:lnTo>
                <a:lnTo>
                  <a:pt x="0" y="10900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00517" y="7470715"/>
            <a:ext cx="17486965" cy="1967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3"/>
              </a:lnSpc>
            </a:pPr>
            <a:r>
              <a:rPr lang="en-US" sz="7201">
                <a:solidFill>
                  <a:srgbClr val="2C2B25"/>
                </a:solidFill>
                <a:latin typeface="Intro"/>
                <a:ea typeface="Intro"/>
                <a:cs typeface="Intro"/>
                <a:sym typeface="Intro"/>
              </a:rPr>
              <a:t>social media is borrowed land.</a:t>
            </a:r>
          </a:p>
          <a:p>
            <a:pPr algn="ctr">
              <a:lnSpc>
                <a:spcPts val="7633"/>
              </a:lnSpc>
            </a:pPr>
            <a:r>
              <a:rPr lang="en-US" sz="7201">
                <a:solidFill>
                  <a:srgbClr val="2C2B25"/>
                </a:solidFill>
                <a:latin typeface="Intro"/>
                <a:ea typeface="Intro"/>
                <a:cs typeface="Intro"/>
                <a:sym typeface="Intro"/>
              </a:rPr>
              <a:t>websites are owned real estate.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28798"/>
            <a:ext cx="18288000" cy="13967460"/>
          </a:xfrm>
          <a:custGeom>
            <a:avLst/>
            <a:gdLst/>
            <a:ahLst/>
            <a:cxnLst/>
            <a:rect l="l" t="t" r="r" b="b"/>
            <a:pathLst>
              <a:path w="18288000" h="13967460">
                <a:moveTo>
                  <a:pt x="0" y="0"/>
                </a:moveTo>
                <a:lnTo>
                  <a:pt x="18288000" y="0"/>
                </a:lnTo>
                <a:lnTo>
                  <a:pt x="18288000" y="13967460"/>
                </a:lnTo>
                <a:lnTo>
                  <a:pt x="0" y="139674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995623" y="241788"/>
            <a:ext cx="13846449" cy="258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148"/>
              </a:lnSpc>
              <a:spcBef>
                <a:spcPct val="0"/>
              </a:spcBef>
            </a:pPr>
            <a:r>
              <a:rPr lang="en-US" sz="8456" spc="79">
                <a:solidFill>
                  <a:srgbClr val="795343"/>
                </a:solidFill>
                <a:latin typeface="Intro"/>
                <a:ea typeface="Intro"/>
                <a:cs typeface="Intro"/>
                <a:sym typeface="Intro"/>
              </a:rPr>
              <a:t>Breaking through the noise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821" y="0"/>
            <a:ext cx="18369643" cy="10287000"/>
          </a:xfrm>
          <a:custGeom>
            <a:avLst/>
            <a:gdLst/>
            <a:ahLst/>
            <a:cxnLst/>
            <a:rect l="l" t="t" r="r" b="b"/>
            <a:pathLst>
              <a:path w="18369643" h="10287000">
                <a:moveTo>
                  <a:pt x="0" y="0"/>
                </a:moveTo>
                <a:lnTo>
                  <a:pt x="18369642" y="0"/>
                </a:lnTo>
                <a:lnTo>
                  <a:pt x="183696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18519" y="530081"/>
            <a:ext cx="9445259" cy="374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6"/>
              </a:lnSpc>
            </a:pPr>
            <a:r>
              <a:rPr lang="en-US" sz="734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mastering </a:t>
            </a:r>
          </a:p>
          <a:p>
            <a:pPr algn="ctr">
              <a:lnSpc>
                <a:spcPts val="7276"/>
              </a:lnSpc>
            </a:pPr>
            <a:r>
              <a:rPr lang="en-US" sz="734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their</a:t>
            </a:r>
          </a:p>
          <a:p>
            <a:pPr algn="ctr">
              <a:lnSpc>
                <a:spcPts val="7276"/>
              </a:lnSpc>
            </a:pPr>
            <a:r>
              <a:rPr lang="en-US" sz="734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dopamine</a:t>
            </a:r>
          </a:p>
          <a:p>
            <a:pPr algn="ctr">
              <a:lnSpc>
                <a:spcPts val="7276"/>
              </a:lnSpc>
            </a:pPr>
            <a:r>
              <a:rPr lang="en-US" sz="734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Addiction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4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249853" y="-2894198"/>
            <a:ext cx="23537853" cy="13181198"/>
          </a:xfrm>
          <a:custGeom>
            <a:avLst/>
            <a:gdLst/>
            <a:ahLst/>
            <a:cxnLst/>
            <a:rect l="l" t="t" r="r" b="b"/>
            <a:pathLst>
              <a:path w="23537853" h="13181198">
                <a:moveTo>
                  <a:pt x="0" y="0"/>
                </a:moveTo>
                <a:lnTo>
                  <a:pt x="23537853" y="0"/>
                </a:lnTo>
                <a:lnTo>
                  <a:pt x="23537853" y="13181198"/>
                </a:lnTo>
                <a:lnTo>
                  <a:pt x="0" y="13181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795090" y="7076564"/>
            <a:ext cx="9258425" cy="302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8165" spc="122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death of</a:t>
            </a:r>
          </a:p>
          <a:p>
            <a:pPr algn="ctr">
              <a:lnSpc>
                <a:spcPts val="7757"/>
              </a:lnSpc>
            </a:pPr>
            <a:r>
              <a:rPr lang="en-US" sz="8165" spc="122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transactional</a:t>
            </a:r>
          </a:p>
          <a:p>
            <a:pPr algn="ctr">
              <a:lnSpc>
                <a:spcPts val="7757"/>
              </a:lnSpc>
            </a:pPr>
            <a:r>
              <a:rPr lang="en-US" sz="8165" spc="122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marketing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46407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334409" y="1304925"/>
            <a:ext cx="9221896" cy="198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1"/>
              </a:lnSpc>
            </a:pPr>
            <a:r>
              <a:rPr lang="en-US" sz="8699">
                <a:solidFill>
                  <a:srgbClr val="734B31"/>
                </a:solidFill>
                <a:latin typeface="Intro"/>
                <a:ea typeface="Intro"/>
                <a:cs typeface="Intro"/>
                <a:sym typeface="Intro"/>
              </a:rPr>
              <a:t>more than just a sale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578544" cy="10403985"/>
          </a:xfrm>
          <a:custGeom>
            <a:avLst/>
            <a:gdLst/>
            <a:ahLst/>
            <a:cxnLst/>
            <a:rect l="l" t="t" r="r" b="b"/>
            <a:pathLst>
              <a:path w="18578544" h="10403985">
                <a:moveTo>
                  <a:pt x="0" y="0"/>
                </a:moveTo>
                <a:lnTo>
                  <a:pt x="18578544" y="0"/>
                </a:lnTo>
                <a:lnTo>
                  <a:pt x="18578544" y="10403985"/>
                </a:lnTo>
                <a:lnTo>
                  <a:pt x="0" y="104039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79916" y="1612516"/>
            <a:ext cx="9444633" cy="3126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8"/>
              </a:lnSpc>
            </a:pPr>
            <a:r>
              <a:rPr lang="en-US" sz="8253">
                <a:solidFill>
                  <a:srgbClr val="FFFFFF">
                    <a:alpha val="85882"/>
                  </a:srgbClr>
                </a:solidFill>
                <a:latin typeface="Intro"/>
                <a:ea typeface="Intro"/>
                <a:cs typeface="Intro"/>
                <a:sym typeface="Intro"/>
              </a:rPr>
              <a:t>Vision Casting </a:t>
            </a:r>
          </a:p>
          <a:p>
            <a:pPr algn="ctr">
              <a:lnSpc>
                <a:spcPts val="8088"/>
              </a:lnSpc>
            </a:pPr>
            <a:r>
              <a:rPr lang="en-US" sz="8253">
                <a:solidFill>
                  <a:srgbClr val="FFFFFF">
                    <a:alpha val="85882"/>
                  </a:srgbClr>
                </a:solidFill>
                <a:latin typeface="Intro"/>
                <a:ea typeface="Intro"/>
                <a:cs typeface="Intro"/>
                <a:sym typeface="Intro"/>
              </a:rPr>
              <a:t>and </a:t>
            </a:r>
          </a:p>
          <a:p>
            <a:pPr algn="ctr">
              <a:lnSpc>
                <a:spcPts val="8088"/>
              </a:lnSpc>
            </a:pPr>
            <a:r>
              <a:rPr lang="en-US" sz="8253">
                <a:solidFill>
                  <a:srgbClr val="FFFFFF">
                    <a:alpha val="85882"/>
                  </a:srgbClr>
                </a:solidFill>
                <a:latin typeface="Intro"/>
                <a:ea typeface="Intro"/>
                <a:cs typeface="Intro"/>
                <a:sym typeface="Intro"/>
              </a:rPr>
              <a:t>Storytelling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1795760"/>
          </a:xfrm>
          <a:custGeom>
            <a:avLst/>
            <a:gdLst/>
            <a:ahLst/>
            <a:cxnLst/>
            <a:rect l="l" t="t" r="r" b="b"/>
            <a:pathLst>
              <a:path w="18288000" h="11795760">
                <a:moveTo>
                  <a:pt x="0" y="0"/>
                </a:moveTo>
                <a:lnTo>
                  <a:pt x="18288000" y="0"/>
                </a:lnTo>
                <a:lnTo>
                  <a:pt x="18288000" y="11795760"/>
                </a:lnTo>
                <a:lnTo>
                  <a:pt x="0" y="11795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76005" y="1323975"/>
            <a:ext cx="8607735" cy="20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7"/>
              </a:lnSpc>
            </a:pPr>
            <a:r>
              <a:rPr lang="en-US" sz="9199">
                <a:solidFill>
                  <a:srgbClr val="1F2130"/>
                </a:solidFill>
                <a:latin typeface="Intro"/>
                <a:ea typeface="Intro"/>
                <a:cs typeface="Intro"/>
                <a:sym typeface="Intro"/>
              </a:rPr>
              <a:t>exceptional</a:t>
            </a:r>
          </a:p>
          <a:p>
            <a:pPr algn="ctr">
              <a:lnSpc>
                <a:spcPts val="7727"/>
              </a:lnSpc>
            </a:pPr>
            <a:r>
              <a:rPr lang="en-US" sz="9199">
                <a:solidFill>
                  <a:srgbClr val="1F2130"/>
                </a:solidFill>
                <a:latin typeface="Intro"/>
                <a:ea typeface="Intro"/>
                <a:cs typeface="Intro"/>
                <a:sym typeface="Intro"/>
              </a:rPr>
              <a:t>experiences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99" b="-599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-71134"/>
            <a:ext cx="18288000" cy="10429269"/>
            <a:chOff x="0" y="0"/>
            <a:chExt cx="4816593" cy="27468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46803"/>
            </a:xfrm>
            <a:custGeom>
              <a:avLst/>
              <a:gdLst/>
              <a:ahLst/>
              <a:cxnLst/>
              <a:rect l="l" t="t" r="r" b="b"/>
              <a:pathLst>
                <a:path w="4816592" h="2746803">
                  <a:moveTo>
                    <a:pt x="0" y="0"/>
                  </a:moveTo>
                  <a:lnTo>
                    <a:pt x="4816592" y="0"/>
                  </a:lnTo>
                  <a:lnTo>
                    <a:pt x="4816592" y="2746803"/>
                  </a:lnTo>
                  <a:lnTo>
                    <a:pt x="0" y="2746803"/>
                  </a:lnTo>
                  <a:close/>
                </a:path>
              </a:pathLst>
            </a:custGeom>
            <a:solidFill>
              <a:srgbClr val="002338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4816593" cy="28420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3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17554" y="2701161"/>
            <a:ext cx="8852892" cy="5237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3"/>
              </a:lnSpc>
            </a:pPr>
            <a:r>
              <a:rPr lang="en-US" sz="996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The</a:t>
            </a:r>
          </a:p>
          <a:p>
            <a:pPr algn="ctr">
              <a:lnSpc>
                <a:spcPts val="8073"/>
              </a:lnSpc>
            </a:pPr>
            <a:r>
              <a:rPr lang="en-US" sz="996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unique part</a:t>
            </a:r>
          </a:p>
          <a:p>
            <a:pPr algn="ctr">
              <a:lnSpc>
                <a:spcPts val="8073"/>
              </a:lnSpc>
            </a:pPr>
            <a:r>
              <a:rPr lang="en-US" sz="996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of</a:t>
            </a:r>
          </a:p>
          <a:p>
            <a:pPr algn="ctr">
              <a:lnSpc>
                <a:spcPts val="8073"/>
              </a:lnSpc>
            </a:pPr>
            <a:r>
              <a:rPr lang="en-US" sz="996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a</a:t>
            </a:r>
          </a:p>
          <a:p>
            <a:pPr algn="ctr">
              <a:lnSpc>
                <a:spcPts val="8073"/>
              </a:lnSpc>
            </a:pPr>
            <a:r>
              <a:rPr lang="en-US" sz="9966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value prop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89769" y="0"/>
            <a:ext cx="12727392" cy="10287000"/>
            <a:chOff x="0" y="0"/>
            <a:chExt cx="3484719" cy="28165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4719" cy="2816548"/>
            </a:xfrm>
            <a:custGeom>
              <a:avLst/>
              <a:gdLst/>
              <a:ahLst/>
              <a:cxnLst/>
              <a:rect l="l" t="t" r="r" b="b"/>
              <a:pathLst>
                <a:path w="3484719" h="2816548">
                  <a:moveTo>
                    <a:pt x="0" y="0"/>
                  </a:moveTo>
                  <a:lnTo>
                    <a:pt x="3484719" y="0"/>
                  </a:lnTo>
                  <a:lnTo>
                    <a:pt x="3484719" y="2816548"/>
                  </a:lnTo>
                  <a:lnTo>
                    <a:pt x="0" y="2816548"/>
                  </a:lnTo>
                  <a:close/>
                </a:path>
              </a:pathLst>
            </a:custGeom>
            <a:solidFill>
              <a:srgbClr val="0023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3484719" cy="2816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59597" y="801594"/>
            <a:ext cx="1849572" cy="18495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V="1">
            <a:off x="4760430" y="1002427"/>
            <a:ext cx="1447908" cy="1447908"/>
          </a:xfrm>
          <a:custGeom>
            <a:avLst/>
            <a:gdLst/>
            <a:ahLst/>
            <a:cxnLst/>
            <a:rect l="l" t="t" r="r" b="b"/>
            <a:pathLst>
              <a:path w="1447908" h="1447908">
                <a:moveTo>
                  <a:pt x="0" y="1447907"/>
                </a:moveTo>
                <a:lnTo>
                  <a:pt x="1447907" y="1447907"/>
                </a:lnTo>
                <a:lnTo>
                  <a:pt x="1447907" y="0"/>
                </a:lnTo>
                <a:lnTo>
                  <a:pt x="0" y="0"/>
                </a:lnTo>
                <a:lnTo>
                  <a:pt x="0" y="14479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409169" y="538477"/>
            <a:ext cx="11630946" cy="929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725" lvl="1" indent="-561362" algn="l">
              <a:lnSpc>
                <a:spcPts val="5200"/>
              </a:lnSpc>
              <a:buFont typeface="Arial"/>
              <a:buChar char="•"/>
            </a:pPr>
            <a:r>
              <a:rPr lang="en-US" sz="5200" b="1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Dreamweavers</a:t>
            </a:r>
          </a:p>
          <a:p>
            <a:pPr marL="1943197" lvl="2" indent="-647732" algn="l">
              <a:lnSpc>
                <a:spcPts val="4500"/>
              </a:lnSpc>
              <a:buFont typeface="Arial"/>
              <a:buChar char="⚬"/>
            </a:pPr>
            <a:r>
              <a:rPr lang="en-US" sz="450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What have you overheard?</a:t>
            </a:r>
          </a:p>
          <a:p>
            <a:pPr algn="l">
              <a:lnSpc>
                <a:spcPts val="5200"/>
              </a:lnSpc>
            </a:pPr>
            <a:endParaRPr lang="en-US" sz="450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  <a:p>
            <a:pPr marL="1122725" lvl="1" indent="-561362" algn="l">
              <a:lnSpc>
                <a:spcPts val="5200"/>
              </a:lnSpc>
              <a:buFont typeface="Arial"/>
              <a:buChar char="•"/>
            </a:pPr>
            <a:r>
              <a:rPr lang="en-US" sz="5200" b="1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The One-Inch Rule</a:t>
            </a:r>
          </a:p>
          <a:p>
            <a:pPr marL="1943197" lvl="2" indent="-647732" algn="l">
              <a:lnSpc>
                <a:spcPts val="4500"/>
              </a:lnSpc>
              <a:buFont typeface="Arial"/>
              <a:buChar char="⚬"/>
            </a:pPr>
            <a:r>
              <a:rPr lang="en-US" sz="450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The final inch of a long investment</a:t>
            </a:r>
          </a:p>
          <a:p>
            <a:pPr algn="l">
              <a:lnSpc>
                <a:spcPts val="5200"/>
              </a:lnSpc>
            </a:pPr>
            <a:endParaRPr lang="en-US" sz="450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  <a:p>
            <a:pPr marL="1122725" lvl="1" indent="-561362" algn="l">
              <a:lnSpc>
                <a:spcPts val="5200"/>
              </a:lnSpc>
              <a:buFont typeface="Arial"/>
              <a:buChar char="•"/>
            </a:pPr>
            <a:r>
              <a:rPr lang="en-US" sz="5200" b="1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The 95/5 Rule</a:t>
            </a:r>
          </a:p>
          <a:p>
            <a:pPr marL="1943197" lvl="2" indent="-647732" algn="l">
              <a:lnSpc>
                <a:spcPts val="4500"/>
              </a:lnSpc>
              <a:buFont typeface="Arial"/>
              <a:buChar char="⚬"/>
            </a:pPr>
            <a:r>
              <a:rPr lang="en-US" sz="450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What 5% of your budget or time is dedicated to the “next-level”</a:t>
            </a:r>
          </a:p>
          <a:p>
            <a:pPr algn="l">
              <a:lnSpc>
                <a:spcPts val="5200"/>
              </a:lnSpc>
            </a:pPr>
            <a:endParaRPr lang="en-US" sz="450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  <a:p>
            <a:pPr marL="1122725" lvl="1" indent="-561362" algn="l">
              <a:lnSpc>
                <a:spcPts val="5200"/>
              </a:lnSpc>
              <a:buFont typeface="Arial"/>
              <a:buChar char="•"/>
            </a:pPr>
            <a:r>
              <a:rPr lang="en-US" sz="5200" b="1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Charitable Assumptions</a:t>
            </a:r>
          </a:p>
          <a:p>
            <a:pPr marL="1943197" lvl="2" indent="-647732" algn="l">
              <a:lnSpc>
                <a:spcPts val="4500"/>
              </a:lnSpc>
              <a:buFont typeface="Arial"/>
              <a:buChar char="⚬"/>
            </a:pPr>
            <a:r>
              <a:rPr lang="en-US" sz="450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Don’t assume disinterest or conflict</a:t>
            </a:r>
          </a:p>
          <a:p>
            <a:pPr algn="l">
              <a:lnSpc>
                <a:spcPts val="4500"/>
              </a:lnSpc>
            </a:pPr>
            <a:endParaRPr lang="en-US" sz="450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  <a:p>
            <a:pPr marL="1122725" lvl="1" indent="-561362" algn="l">
              <a:lnSpc>
                <a:spcPts val="5200"/>
              </a:lnSpc>
              <a:buFont typeface="Arial"/>
              <a:buChar char="•"/>
            </a:pPr>
            <a:r>
              <a:rPr lang="en-US" sz="5200" b="1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Act “As If” - The Critic’s Table</a:t>
            </a:r>
          </a:p>
          <a:p>
            <a:pPr marL="1943197" lvl="2" indent="-647732" algn="l">
              <a:lnSpc>
                <a:spcPts val="4500"/>
              </a:lnSpc>
              <a:buFont typeface="Arial"/>
              <a:buChar char="⚬"/>
            </a:pPr>
            <a:r>
              <a:rPr lang="en-US" sz="450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What if you were your client?</a:t>
            </a:r>
          </a:p>
        </p:txBody>
      </p:sp>
      <p:sp>
        <p:nvSpPr>
          <p:cNvPr id="10" name="Freeform 10"/>
          <p:cNvSpPr/>
          <p:nvPr/>
        </p:nvSpPr>
        <p:spPr>
          <a:xfrm>
            <a:off x="570571" y="3643015"/>
            <a:ext cx="3566660" cy="5380738"/>
          </a:xfrm>
          <a:custGeom>
            <a:avLst/>
            <a:gdLst/>
            <a:ahLst/>
            <a:cxnLst/>
            <a:rect l="l" t="t" r="r" b="b"/>
            <a:pathLst>
              <a:path w="3566660" h="5380738">
                <a:moveTo>
                  <a:pt x="0" y="0"/>
                </a:moveTo>
                <a:lnTo>
                  <a:pt x="3566660" y="0"/>
                </a:lnTo>
                <a:lnTo>
                  <a:pt x="3566660" y="5380738"/>
                </a:lnTo>
                <a:lnTo>
                  <a:pt x="0" y="53807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72625" y="557527"/>
            <a:ext cx="5517144" cy="161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6200">
                <a:solidFill>
                  <a:srgbClr val="002338"/>
                </a:solidFill>
                <a:latin typeface="Intro"/>
                <a:ea typeface="Intro"/>
                <a:cs typeface="Intro"/>
                <a:sym typeface="Intro"/>
              </a:rPr>
              <a:t>Next Level</a:t>
            </a:r>
          </a:p>
          <a:p>
            <a:pPr marL="0" lvl="0" indent="0" algn="l">
              <a:lnSpc>
                <a:spcPts val="6200"/>
              </a:lnSpc>
              <a:spcBef>
                <a:spcPct val="0"/>
              </a:spcBef>
            </a:pPr>
            <a:r>
              <a:rPr lang="en-US" sz="6200">
                <a:solidFill>
                  <a:srgbClr val="002338"/>
                </a:solidFill>
                <a:latin typeface="Intro"/>
                <a:ea typeface="Intro"/>
                <a:cs typeface="Intro"/>
                <a:sym typeface="Intro"/>
              </a:rPr>
              <a:t>Service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974" y="2453131"/>
            <a:ext cx="3566660" cy="5380738"/>
          </a:xfrm>
          <a:custGeom>
            <a:avLst/>
            <a:gdLst/>
            <a:ahLst/>
            <a:cxnLst/>
            <a:rect l="l" t="t" r="r" b="b"/>
            <a:pathLst>
              <a:path w="3566660" h="5380738">
                <a:moveTo>
                  <a:pt x="0" y="0"/>
                </a:moveTo>
                <a:lnTo>
                  <a:pt x="3566661" y="0"/>
                </a:lnTo>
                <a:lnTo>
                  <a:pt x="3566661" y="5380738"/>
                </a:lnTo>
                <a:lnTo>
                  <a:pt x="0" y="5380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61686" y="2300731"/>
            <a:ext cx="9257481" cy="5479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7"/>
              </a:lnSpc>
            </a:pPr>
            <a:r>
              <a:rPr lang="en-US" sz="7783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PersonaliTzion </a:t>
            </a:r>
          </a:p>
          <a:p>
            <a:pPr algn="ctr">
              <a:lnSpc>
                <a:spcPts val="10897"/>
              </a:lnSpc>
            </a:pPr>
            <a:r>
              <a:rPr lang="en-US" sz="7783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through </a:t>
            </a:r>
          </a:p>
          <a:p>
            <a:pPr algn="ctr">
              <a:lnSpc>
                <a:spcPts val="10897"/>
              </a:lnSpc>
            </a:pPr>
            <a:r>
              <a:rPr lang="en-US" sz="7783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Systems</a:t>
            </a:r>
          </a:p>
          <a:p>
            <a:pPr algn="ctr">
              <a:lnSpc>
                <a:spcPts val="10897"/>
              </a:lnSpc>
            </a:pPr>
            <a:r>
              <a:rPr lang="en-US" sz="7783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(not spreadsheets)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0302" y="-4260446"/>
            <a:ext cx="22350875" cy="1676315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951387" y="8624818"/>
            <a:ext cx="10385227" cy="14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6"/>
              </a:lnSpc>
              <a:spcBef>
                <a:spcPct val="0"/>
              </a:spcBef>
            </a:pPr>
            <a:r>
              <a:rPr lang="en-US" sz="8426">
                <a:solidFill>
                  <a:srgbClr val="090B19"/>
                </a:solidFill>
                <a:latin typeface="Intro"/>
                <a:ea typeface="Intro"/>
                <a:cs typeface="Intro"/>
                <a:sym typeface="Intro"/>
              </a:rPr>
              <a:t>AI Augmentation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3421" y="-1190449"/>
            <a:ext cx="19354842" cy="13548389"/>
          </a:xfrm>
          <a:custGeom>
            <a:avLst/>
            <a:gdLst/>
            <a:ahLst/>
            <a:cxnLst/>
            <a:rect l="l" t="t" r="r" b="b"/>
            <a:pathLst>
              <a:path w="19354842" h="13548389">
                <a:moveTo>
                  <a:pt x="0" y="0"/>
                </a:moveTo>
                <a:lnTo>
                  <a:pt x="19354842" y="0"/>
                </a:lnTo>
                <a:lnTo>
                  <a:pt x="19354842" y="13548389"/>
                </a:lnTo>
                <a:lnTo>
                  <a:pt x="0" y="135483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38514" y="923925"/>
            <a:ext cx="17610971" cy="871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9"/>
              </a:lnSpc>
            </a:pPr>
            <a:r>
              <a:rPr lang="en-US" sz="5049">
                <a:solidFill>
                  <a:srgbClr val="000000"/>
                </a:solidFill>
                <a:latin typeface="Intro"/>
                <a:ea typeface="Intro"/>
                <a:cs typeface="Intro"/>
                <a:sym typeface="Intro"/>
              </a:rPr>
              <a:t>Using AI to humanize the engagemEnt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52718" y="2031068"/>
            <a:ext cx="12758692" cy="396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32" lvl="1" indent="-485766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Nurture Sequence </a:t>
            </a:r>
          </a:p>
          <a:p>
            <a:pPr marL="971532" lvl="1" indent="-485766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Automated Lifestyle Content</a:t>
            </a:r>
          </a:p>
          <a:p>
            <a:pPr marL="971532" lvl="1" indent="-485766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Consumer Personas</a:t>
            </a:r>
          </a:p>
          <a:p>
            <a:pPr marL="971532" lvl="1" indent="-485766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CRM Email Series</a:t>
            </a:r>
          </a:p>
          <a:p>
            <a:pPr marL="971532" lvl="1" indent="-485766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 Field Guides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13748"/>
            <a:ext cx="18288000" cy="12801600"/>
          </a:xfrm>
          <a:custGeom>
            <a:avLst/>
            <a:gdLst/>
            <a:ahLst/>
            <a:cxnLst/>
            <a:rect l="l" t="t" r="r" b="b"/>
            <a:pathLst>
              <a:path w="18288000" h="12801600">
                <a:moveTo>
                  <a:pt x="0" y="0"/>
                </a:moveTo>
                <a:lnTo>
                  <a:pt x="18288000" y="0"/>
                </a:lnTo>
                <a:lnTo>
                  <a:pt x="18288000" y="12801600"/>
                </a:lnTo>
                <a:lnTo>
                  <a:pt x="0" y="12801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128391" y="1957100"/>
            <a:ext cx="10162862" cy="5838874"/>
            <a:chOff x="0" y="0"/>
            <a:chExt cx="1566595" cy="9000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6595" cy="900057"/>
            </a:xfrm>
            <a:custGeom>
              <a:avLst/>
              <a:gdLst/>
              <a:ahLst/>
              <a:cxnLst/>
              <a:rect l="l" t="t" r="r" b="b"/>
              <a:pathLst>
                <a:path w="1566595" h="900057">
                  <a:moveTo>
                    <a:pt x="0" y="0"/>
                  </a:moveTo>
                  <a:lnTo>
                    <a:pt x="1566595" y="0"/>
                  </a:lnTo>
                  <a:lnTo>
                    <a:pt x="1566595" y="900057"/>
                  </a:lnTo>
                  <a:lnTo>
                    <a:pt x="0" y="900057"/>
                  </a:lnTo>
                  <a:close/>
                </a:path>
              </a:pathLst>
            </a:custGeom>
            <a:blipFill>
              <a:blip r:embed="rId3"/>
              <a:stretch>
                <a:fillRect l="-2830" r="-28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05611" y="18183"/>
            <a:ext cx="8276779" cy="14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6"/>
              </a:lnSpc>
              <a:spcBef>
                <a:spcPct val="0"/>
              </a:spcBef>
            </a:pPr>
            <a:r>
              <a:rPr lang="en-US" sz="8426">
                <a:solidFill>
                  <a:srgbClr val="090B19"/>
                </a:solidFill>
                <a:latin typeface="Intro"/>
                <a:ea typeface="Intro"/>
                <a:cs typeface="Intro"/>
                <a:sym typeface="Intro"/>
              </a:rPr>
              <a:t>AI Assistants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0302" y="-4260446"/>
            <a:ext cx="22350875" cy="1676315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18954" y="8624818"/>
            <a:ext cx="12650093" cy="14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6"/>
              </a:lnSpc>
              <a:spcBef>
                <a:spcPct val="0"/>
              </a:spcBef>
            </a:pPr>
            <a:r>
              <a:rPr lang="en-US" sz="8426">
                <a:solidFill>
                  <a:srgbClr val="090B19"/>
                </a:solidFill>
                <a:latin typeface="Intro"/>
                <a:ea typeface="Intro"/>
                <a:cs typeface="Intro"/>
                <a:sym typeface="Intro"/>
              </a:rPr>
              <a:t>notebooklm.google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9852" y="-2076857"/>
            <a:ext cx="18527703" cy="13247308"/>
          </a:xfrm>
          <a:custGeom>
            <a:avLst/>
            <a:gdLst/>
            <a:ahLst/>
            <a:cxnLst/>
            <a:rect l="l" t="t" r="r" b="b"/>
            <a:pathLst>
              <a:path w="18527703" h="13247308">
                <a:moveTo>
                  <a:pt x="0" y="0"/>
                </a:moveTo>
                <a:lnTo>
                  <a:pt x="18527704" y="0"/>
                </a:lnTo>
                <a:lnTo>
                  <a:pt x="18527704" y="13247308"/>
                </a:lnTo>
                <a:lnTo>
                  <a:pt x="0" y="13247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1763137" cy="10287000"/>
            <a:chOff x="0" y="0"/>
            <a:chExt cx="309811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98110" cy="2709333"/>
            </a:xfrm>
            <a:custGeom>
              <a:avLst/>
              <a:gdLst/>
              <a:ahLst/>
              <a:cxnLst/>
              <a:rect l="l" t="t" r="r" b="b"/>
              <a:pathLst>
                <a:path w="3098110" h="2709333">
                  <a:moveTo>
                    <a:pt x="0" y="0"/>
                  </a:moveTo>
                  <a:lnTo>
                    <a:pt x="3098110" y="0"/>
                  </a:lnTo>
                  <a:lnTo>
                    <a:pt x="309811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03027">
                <a:alpha val="7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098110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19852" y="719345"/>
            <a:ext cx="10859011" cy="8888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Personal touches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polls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Field guides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surveys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videos about life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Handwritten notes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Phone calls</a:t>
            </a:r>
          </a:p>
          <a:p>
            <a:pPr marL="1360151" lvl="1" indent="-680075" algn="l">
              <a:lnSpc>
                <a:spcPts val="8819"/>
              </a:lnSpc>
              <a:buFont typeface="Arial"/>
              <a:buChar char="•"/>
            </a:pPr>
            <a:r>
              <a:rPr lang="en-US" sz="6299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puppies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13748"/>
            <a:ext cx="18288000" cy="12801600"/>
          </a:xfrm>
          <a:custGeom>
            <a:avLst/>
            <a:gdLst/>
            <a:ahLst/>
            <a:cxnLst/>
            <a:rect l="l" t="t" r="r" b="b"/>
            <a:pathLst>
              <a:path w="18288000" h="12801600">
                <a:moveTo>
                  <a:pt x="0" y="0"/>
                </a:moveTo>
                <a:lnTo>
                  <a:pt x="18288000" y="0"/>
                </a:lnTo>
                <a:lnTo>
                  <a:pt x="18288000" y="12801600"/>
                </a:lnTo>
                <a:lnTo>
                  <a:pt x="0" y="12801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232752" y="1957100"/>
            <a:ext cx="9980899" cy="5809585"/>
            <a:chOff x="0" y="0"/>
            <a:chExt cx="1546303" cy="9000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46303" cy="900057"/>
            </a:xfrm>
            <a:custGeom>
              <a:avLst/>
              <a:gdLst/>
              <a:ahLst/>
              <a:cxnLst/>
              <a:rect l="l" t="t" r="r" b="b"/>
              <a:pathLst>
                <a:path w="1546303" h="900057">
                  <a:moveTo>
                    <a:pt x="0" y="0"/>
                  </a:moveTo>
                  <a:lnTo>
                    <a:pt x="1546303" y="0"/>
                  </a:lnTo>
                  <a:lnTo>
                    <a:pt x="1546303" y="900057"/>
                  </a:lnTo>
                  <a:lnTo>
                    <a:pt x="0" y="900057"/>
                  </a:lnTo>
                  <a:close/>
                </a:path>
              </a:pathLst>
            </a:custGeom>
            <a:blipFill>
              <a:blip r:embed="rId3"/>
              <a:stretch>
                <a:fillRect l="-2676" r="-267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651177" y="140620"/>
            <a:ext cx="8985647" cy="123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16"/>
              </a:lnSpc>
              <a:spcBef>
                <a:spcPct val="0"/>
              </a:spcBef>
            </a:pPr>
            <a:r>
              <a:rPr lang="en-US" sz="7226">
                <a:solidFill>
                  <a:srgbClr val="060705"/>
                </a:solidFill>
                <a:latin typeface="Intro"/>
                <a:ea typeface="Intro"/>
                <a:cs typeface="Intro"/>
                <a:sym typeface="Intro"/>
              </a:rPr>
              <a:t>the role of crms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1028700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2"/>
              <a:stretch>
                <a:fillRect l="-1100" r="-11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736036" y="4158476"/>
            <a:ext cx="8812018" cy="310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NAR Profile of Home Buyers and Sellers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1028700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2"/>
              <a:stretch>
                <a:fillRect l="-1518" r="-15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44206" y="3129776"/>
            <a:ext cx="8956987" cy="413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NAR RPR Residential Market Activity Report</a:t>
            </a:r>
          </a:p>
        </p:txBody>
      </p:sp>
    </p:spTree>
  </p:cSld>
  <p:clrMapOvr>
    <a:masterClrMapping/>
  </p:clrMapOvr>
  <p:transition spd="med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4E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92203" y="3259284"/>
            <a:ext cx="7876289" cy="252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65"/>
              </a:lnSpc>
            </a:pPr>
            <a:r>
              <a:rPr lang="en-US" sz="7549" b="1" spc="-1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People first, process second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438386" y="2562683"/>
            <a:ext cx="7705725" cy="1910658"/>
            <a:chOff x="0" y="0"/>
            <a:chExt cx="10274300" cy="2547544"/>
          </a:xfrm>
        </p:grpSpPr>
        <p:sp>
          <p:nvSpPr>
            <p:cNvPr id="4" name="Freeform 4"/>
            <p:cNvSpPr/>
            <p:nvPr/>
          </p:nvSpPr>
          <p:spPr>
            <a:xfrm>
              <a:off x="6350" y="6350"/>
              <a:ext cx="10261600" cy="2534793"/>
            </a:xfrm>
            <a:custGeom>
              <a:avLst/>
              <a:gdLst/>
              <a:ahLst/>
              <a:cxnLst/>
              <a:rect l="l" t="t" r="r" b="b"/>
              <a:pathLst>
                <a:path w="10261600" h="2534793">
                  <a:moveTo>
                    <a:pt x="0" y="0"/>
                  </a:moveTo>
                  <a:lnTo>
                    <a:pt x="10261600" y="0"/>
                  </a:lnTo>
                  <a:lnTo>
                    <a:pt x="10261600" y="2534793"/>
                  </a:lnTo>
                  <a:lnTo>
                    <a:pt x="0" y="253479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10274300" cy="2547493"/>
            </a:xfrm>
            <a:custGeom>
              <a:avLst/>
              <a:gdLst/>
              <a:ahLst/>
              <a:cxnLst/>
              <a:rect l="l" t="t" r="r" b="b"/>
              <a:pathLst>
                <a:path w="10274300" h="2547493">
                  <a:moveTo>
                    <a:pt x="6350" y="0"/>
                  </a:moveTo>
                  <a:lnTo>
                    <a:pt x="10267950" y="0"/>
                  </a:lnTo>
                  <a:cubicBezTo>
                    <a:pt x="10271506" y="0"/>
                    <a:pt x="10274300" y="2794"/>
                    <a:pt x="10274300" y="6350"/>
                  </a:cubicBezTo>
                  <a:lnTo>
                    <a:pt x="10274300" y="2541143"/>
                  </a:lnTo>
                  <a:cubicBezTo>
                    <a:pt x="10274300" y="2544699"/>
                    <a:pt x="10271506" y="2547493"/>
                    <a:pt x="10267950" y="2547493"/>
                  </a:cubicBezTo>
                  <a:lnTo>
                    <a:pt x="6350" y="2547493"/>
                  </a:lnTo>
                  <a:cubicBezTo>
                    <a:pt x="2794" y="2547493"/>
                    <a:pt x="0" y="2544699"/>
                    <a:pt x="0" y="2541143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2541143"/>
                  </a:lnTo>
                  <a:lnTo>
                    <a:pt x="6350" y="2541143"/>
                  </a:lnTo>
                  <a:lnTo>
                    <a:pt x="6350" y="2534793"/>
                  </a:lnTo>
                  <a:lnTo>
                    <a:pt x="10267950" y="2534793"/>
                  </a:lnTo>
                  <a:lnTo>
                    <a:pt x="10267950" y="2541143"/>
                  </a:lnTo>
                  <a:lnTo>
                    <a:pt x="10261600" y="2541143"/>
                  </a:lnTo>
                  <a:lnTo>
                    <a:pt x="10261600" y="6350"/>
                  </a:lnTo>
                  <a:lnTo>
                    <a:pt x="10267950" y="6350"/>
                  </a:lnTo>
                  <a:lnTo>
                    <a:pt x="10267950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833673" y="3337037"/>
            <a:ext cx="7071808" cy="617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9"/>
              </a:lnSpc>
            </a:pPr>
            <a:r>
              <a:rPr lang="en-US" sz="2899" b="1" spc="405">
                <a:solidFill>
                  <a:srgbClr val="D6F2F9"/>
                </a:solidFill>
                <a:latin typeface="Arial Bold"/>
                <a:ea typeface="Arial Bold"/>
                <a:cs typeface="Arial Bold"/>
                <a:sym typeface="Arial Bold"/>
              </a:rPr>
              <a:t>Identify the Consumer Persona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833673" y="4001853"/>
            <a:ext cx="2241499" cy="76200"/>
            <a:chOff x="0" y="0"/>
            <a:chExt cx="2988666" cy="101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88691" cy="101600"/>
            </a:xfrm>
            <a:custGeom>
              <a:avLst/>
              <a:gdLst/>
              <a:ahLst/>
              <a:cxnLst/>
              <a:rect l="l" t="t" r="r" b="b"/>
              <a:pathLst>
                <a:path w="2988691" h="101600">
                  <a:moveTo>
                    <a:pt x="0" y="0"/>
                  </a:moveTo>
                  <a:lnTo>
                    <a:pt x="2988691" y="0"/>
                  </a:lnTo>
                  <a:lnTo>
                    <a:pt x="298869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FFFF">
                <a:alpha val="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70423" y="4001853"/>
            <a:ext cx="2241575" cy="76200"/>
            <a:chOff x="0" y="0"/>
            <a:chExt cx="2988767" cy="101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FFFF">
                <a:alpha val="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507248" y="4001853"/>
            <a:ext cx="2241575" cy="76200"/>
            <a:chOff x="0" y="0"/>
            <a:chExt cx="2988767" cy="101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38386" y="4692415"/>
            <a:ext cx="7705725" cy="1910658"/>
            <a:chOff x="0" y="0"/>
            <a:chExt cx="10274300" cy="2547544"/>
          </a:xfrm>
        </p:grpSpPr>
        <p:sp>
          <p:nvSpPr>
            <p:cNvPr id="14" name="Freeform 14"/>
            <p:cNvSpPr/>
            <p:nvPr/>
          </p:nvSpPr>
          <p:spPr>
            <a:xfrm>
              <a:off x="6350" y="6350"/>
              <a:ext cx="10261600" cy="2534793"/>
            </a:xfrm>
            <a:custGeom>
              <a:avLst/>
              <a:gdLst/>
              <a:ahLst/>
              <a:cxnLst/>
              <a:rect l="l" t="t" r="r" b="b"/>
              <a:pathLst>
                <a:path w="10261600" h="2534793">
                  <a:moveTo>
                    <a:pt x="0" y="0"/>
                  </a:moveTo>
                  <a:lnTo>
                    <a:pt x="10261600" y="0"/>
                  </a:lnTo>
                  <a:lnTo>
                    <a:pt x="10261600" y="2534793"/>
                  </a:lnTo>
                  <a:lnTo>
                    <a:pt x="0" y="253479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10274300" cy="2547493"/>
            </a:xfrm>
            <a:custGeom>
              <a:avLst/>
              <a:gdLst/>
              <a:ahLst/>
              <a:cxnLst/>
              <a:rect l="l" t="t" r="r" b="b"/>
              <a:pathLst>
                <a:path w="10274300" h="2547493">
                  <a:moveTo>
                    <a:pt x="6350" y="0"/>
                  </a:moveTo>
                  <a:lnTo>
                    <a:pt x="10267950" y="0"/>
                  </a:lnTo>
                  <a:cubicBezTo>
                    <a:pt x="10271506" y="0"/>
                    <a:pt x="10274300" y="2794"/>
                    <a:pt x="10274300" y="6350"/>
                  </a:cubicBezTo>
                  <a:lnTo>
                    <a:pt x="10274300" y="2541143"/>
                  </a:lnTo>
                  <a:cubicBezTo>
                    <a:pt x="10274300" y="2544699"/>
                    <a:pt x="10271506" y="2547493"/>
                    <a:pt x="10267950" y="2547493"/>
                  </a:cubicBezTo>
                  <a:lnTo>
                    <a:pt x="6350" y="2547493"/>
                  </a:lnTo>
                  <a:cubicBezTo>
                    <a:pt x="2794" y="2547493"/>
                    <a:pt x="0" y="2544699"/>
                    <a:pt x="0" y="2541143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2541143"/>
                  </a:lnTo>
                  <a:lnTo>
                    <a:pt x="6350" y="2541143"/>
                  </a:lnTo>
                  <a:lnTo>
                    <a:pt x="6350" y="2534793"/>
                  </a:lnTo>
                  <a:lnTo>
                    <a:pt x="10267950" y="2534793"/>
                  </a:lnTo>
                  <a:lnTo>
                    <a:pt x="10267950" y="2541143"/>
                  </a:lnTo>
                  <a:lnTo>
                    <a:pt x="10261600" y="2541143"/>
                  </a:lnTo>
                  <a:lnTo>
                    <a:pt x="10261600" y="6350"/>
                  </a:lnTo>
                  <a:lnTo>
                    <a:pt x="10267950" y="6350"/>
                  </a:lnTo>
                  <a:lnTo>
                    <a:pt x="10267950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3673" y="5466769"/>
            <a:ext cx="7071808" cy="617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9"/>
              </a:lnSpc>
            </a:pPr>
            <a:r>
              <a:rPr lang="en-US" sz="2899" b="1" spc="405">
                <a:solidFill>
                  <a:srgbClr val="04B2DA"/>
                </a:solidFill>
                <a:latin typeface="Arial Bold"/>
                <a:ea typeface="Arial Bold"/>
                <a:cs typeface="Arial Bold"/>
                <a:sym typeface="Arial Bold"/>
              </a:rPr>
              <a:t>Build The Plan and Assets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833673" y="6131586"/>
            <a:ext cx="2241499" cy="76200"/>
            <a:chOff x="0" y="0"/>
            <a:chExt cx="2988666" cy="1016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988691" cy="101600"/>
            </a:xfrm>
            <a:custGeom>
              <a:avLst/>
              <a:gdLst/>
              <a:ahLst/>
              <a:cxnLst/>
              <a:rect l="l" t="t" r="r" b="b"/>
              <a:pathLst>
                <a:path w="2988691" h="101600">
                  <a:moveTo>
                    <a:pt x="0" y="0"/>
                  </a:moveTo>
                  <a:lnTo>
                    <a:pt x="2988691" y="0"/>
                  </a:lnTo>
                  <a:lnTo>
                    <a:pt x="298869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170423" y="6131586"/>
            <a:ext cx="2241575" cy="76200"/>
            <a:chOff x="0" y="0"/>
            <a:chExt cx="2988767" cy="101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507248" y="6131586"/>
            <a:ext cx="2241575" cy="76200"/>
            <a:chOff x="0" y="0"/>
            <a:chExt cx="2988767" cy="101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6800" y="9420225"/>
            <a:ext cx="16154400" cy="9525"/>
            <a:chOff x="0" y="0"/>
            <a:chExt cx="21539200" cy="127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539200" cy="12700"/>
            </a:xfrm>
            <a:custGeom>
              <a:avLst/>
              <a:gdLst/>
              <a:ahLst/>
              <a:cxnLst/>
              <a:rect l="l" t="t" r="r" b="b"/>
              <a:pathLst>
                <a:path w="21539200" h="12700">
                  <a:moveTo>
                    <a:pt x="0" y="0"/>
                  </a:moveTo>
                  <a:lnTo>
                    <a:pt x="21539200" y="0"/>
                  </a:lnTo>
                  <a:lnTo>
                    <a:pt x="2153920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>
                <a:alpha val="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92203" y="806453"/>
            <a:ext cx="16588235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1950" b="1" spc="273">
                <a:solidFill>
                  <a:srgbClr val="04B2DA"/>
                </a:solidFill>
                <a:latin typeface="Arial Bold"/>
                <a:ea typeface="Arial Bold"/>
                <a:cs typeface="Arial Bold"/>
                <a:sym typeface="Arial Bold"/>
              </a:rPr>
              <a:t>THE WORKFLOW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2203" y="1635128"/>
            <a:ext cx="16588235" cy="1068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b="1" spc="-17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From storyboard to asset in </a:t>
            </a:r>
            <a:r>
              <a:rPr lang="en-US" sz="6900" b="1" spc="-171">
                <a:solidFill>
                  <a:srgbClr val="04B2DA"/>
                </a:solidFill>
                <a:latin typeface="Arial Bold"/>
                <a:ea typeface="Arial Bold"/>
                <a:cs typeface="Arial Bold"/>
                <a:sym typeface="Arial Bold"/>
              </a:rPr>
              <a:t>minutes.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4028218"/>
            <a:ext cx="2209800" cy="3546851"/>
            <a:chOff x="0" y="0"/>
            <a:chExt cx="2946400" cy="47291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4028218"/>
            <a:ext cx="2209800" cy="28575"/>
            <a:chOff x="0" y="0"/>
            <a:chExt cx="2946400" cy="38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25553" y="4158386"/>
            <a:ext cx="1892303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5553" y="4701311"/>
            <a:ext cx="1750368" cy="39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5"/>
              </a:lnSpc>
            </a:pPr>
            <a:r>
              <a:rPr lang="en-US" sz="2299" b="1" spc="-22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Provide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2372" y="5727802"/>
            <a:ext cx="1892303" cy="73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You sketch the idea in plain text.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352800" y="4028218"/>
            <a:ext cx="2209800" cy="3546851"/>
            <a:chOff x="0" y="0"/>
            <a:chExt cx="2946400" cy="4729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352800" y="4028218"/>
            <a:ext cx="2209800" cy="28575"/>
            <a:chOff x="0" y="0"/>
            <a:chExt cx="2946400" cy="38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549653" y="4158386"/>
            <a:ext cx="189230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49653" y="4701311"/>
            <a:ext cx="1420862" cy="77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Consumer</a:t>
            </a:r>
          </a:p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Focus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46472" y="5696868"/>
            <a:ext cx="1892303" cy="73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Outline + personas in.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676900" y="4028218"/>
            <a:ext cx="2209800" cy="3546851"/>
            <a:chOff x="0" y="0"/>
            <a:chExt cx="2946400" cy="472913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676900" y="4028218"/>
            <a:ext cx="2209800" cy="28575"/>
            <a:chOff x="0" y="0"/>
            <a:chExt cx="2946400" cy="381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873753" y="4158386"/>
            <a:ext cx="189230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73753" y="4701311"/>
            <a:ext cx="1467148" cy="77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Identify</a:t>
            </a:r>
          </a:p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Resources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73753" y="5727802"/>
            <a:ext cx="1892303" cy="1138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What tools do you have to work with?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001000" y="4028218"/>
            <a:ext cx="2209800" cy="3546851"/>
            <a:chOff x="0" y="0"/>
            <a:chExt cx="2946400" cy="472913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01000" y="4028218"/>
            <a:ext cx="2209800" cy="28575"/>
            <a:chOff x="0" y="0"/>
            <a:chExt cx="2946400" cy="381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197853" y="4158386"/>
            <a:ext cx="189230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118128" y="4701311"/>
            <a:ext cx="1933924" cy="77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Create the Plan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159748" y="5727802"/>
            <a:ext cx="1892303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Create a marketing coach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0325100" y="4028218"/>
            <a:ext cx="2209800" cy="3546851"/>
            <a:chOff x="0" y="0"/>
            <a:chExt cx="2946400" cy="472913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325100" y="4028218"/>
            <a:ext cx="2209800" cy="28575"/>
            <a:chOff x="0" y="0"/>
            <a:chExt cx="2946400" cy="381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0521953" y="4158386"/>
            <a:ext cx="189230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05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521953" y="4701311"/>
            <a:ext cx="1803397" cy="77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Create Assets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471147" y="5727802"/>
            <a:ext cx="1892303" cy="151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Create things like marketing plans, nurture plans and social assets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2649200" y="4028218"/>
            <a:ext cx="2209800" cy="3546851"/>
            <a:chOff x="0" y="0"/>
            <a:chExt cx="2946400" cy="472913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649200" y="4028218"/>
            <a:ext cx="2209800" cy="28575"/>
            <a:chOff x="0" y="0"/>
            <a:chExt cx="2946400" cy="381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2846053" y="4158386"/>
            <a:ext cx="189230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06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846053" y="4701311"/>
            <a:ext cx="1892303" cy="77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Send to Canva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849225" y="5727802"/>
            <a:ext cx="1892303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Canva produces it in your brand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14973300" y="4028218"/>
            <a:ext cx="2209800" cy="3546851"/>
            <a:chOff x="0" y="0"/>
            <a:chExt cx="2946400" cy="472913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946400" cy="4729135"/>
            </a:xfrm>
            <a:custGeom>
              <a:avLst/>
              <a:gdLst/>
              <a:ahLst/>
              <a:cxnLst/>
              <a:rect l="l" t="t" r="r" b="b"/>
              <a:pathLst>
                <a:path w="2946400" h="4729135">
                  <a:moveTo>
                    <a:pt x="0" y="0"/>
                  </a:moveTo>
                  <a:lnTo>
                    <a:pt x="2946400" y="0"/>
                  </a:lnTo>
                  <a:lnTo>
                    <a:pt x="2946400" y="4729135"/>
                  </a:lnTo>
                  <a:lnTo>
                    <a:pt x="0" y="4729135"/>
                  </a:lnTo>
                  <a:close/>
                </a:path>
              </a:pathLst>
            </a:custGeom>
            <a:solidFill>
              <a:srgbClr val="04B2DA">
                <a:alpha val="39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973300" y="7449407"/>
            <a:ext cx="2209800" cy="125662"/>
            <a:chOff x="0" y="0"/>
            <a:chExt cx="2946400" cy="16754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946400" cy="167549"/>
            </a:xfrm>
            <a:custGeom>
              <a:avLst/>
              <a:gdLst/>
              <a:ahLst/>
              <a:cxnLst/>
              <a:rect l="l" t="t" r="r" b="b"/>
              <a:pathLst>
                <a:path w="2946400" h="167549">
                  <a:moveTo>
                    <a:pt x="0" y="0"/>
                  </a:moveTo>
                  <a:lnTo>
                    <a:pt x="2946400" y="0"/>
                  </a:lnTo>
                  <a:lnTo>
                    <a:pt x="2946400" y="167549"/>
                  </a:lnTo>
                  <a:lnTo>
                    <a:pt x="0" y="167549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973300" y="4028218"/>
            <a:ext cx="2209800" cy="28575"/>
            <a:chOff x="0" y="0"/>
            <a:chExt cx="2946400" cy="381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946400" cy="38100"/>
            </a:xfrm>
            <a:custGeom>
              <a:avLst/>
              <a:gdLst/>
              <a:ahLst/>
              <a:cxnLst/>
              <a:rect l="l" t="t" r="r" b="b"/>
              <a:pathLst>
                <a:path w="2946400" h="38100">
                  <a:moveTo>
                    <a:pt x="0" y="0"/>
                  </a:moveTo>
                  <a:lnTo>
                    <a:pt x="2946400" y="0"/>
                  </a:lnTo>
                  <a:lnTo>
                    <a:pt x="29464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973300" y="4028218"/>
            <a:ext cx="9525" cy="2230564"/>
            <a:chOff x="0" y="0"/>
            <a:chExt cx="12700" cy="297408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700" cy="2974086"/>
            </a:xfrm>
            <a:custGeom>
              <a:avLst/>
              <a:gdLst/>
              <a:ahLst/>
              <a:cxnLst/>
              <a:rect l="l" t="t" r="r" b="b"/>
              <a:pathLst>
                <a:path w="12700" h="2974086">
                  <a:moveTo>
                    <a:pt x="0" y="0"/>
                  </a:moveTo>
                  <a:lnTo>
                    <a:pt x="12700" y="0"/>
                  </a:lnTo>
                  <a:lnTo>
                    <a:pt x="12700" y="2974086"/>
                  </a:lnTo>
                  <a:lnTo>
                    <a:pt x="0" y="2974086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7173575" y="4028218"/>
            <a:ext cx="9525" cy="2230564"/>
            <a:chOff x="0" y="0"/>
            <a:chExt cx="12700" cy="297408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2700" cy="2974086"/>
            </a:xfrm>
            <a:custGeom>
              <a:avLst/>
              <a:gdLst/>
              <a:ahLst/>
              <a:cxnLst/>
              <a:rect l="l" t="t" r="r" b="b"/>
              <a:pathLst>
                <a:path w="12700" h="2974086">
                  <a:moveTo>
                    <a:pt x="0" y="0"/>
                  </a:moveTo>
                  <a:lnTo>
                    <a:pt x="12700" y="0"/>
                  </a:lnTo>
                  <a:lnTo>
                    <a:pt x="12700" y="2974086"/>
                  </a:lnTo>
                  <a:lnTo>
                    <a:pt x="0" y="2974086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5179678" y="4158386"/>
            <a:ext cx="187325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2499" b="1" spc="99">
                <a:solidFill>
                  <a:srgbClr val="04B2DA"/>
                </a:solidFill>
                <a:latin typeface="Courier New Bold"/>
                <a:ea typeface="Courier New Bold"/>
                <a:cs typeface="Courier New Bold"/>
                <a:sym typeface="Courier New Bold"/>
              </a:rPr>
              <a:t>07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5179678" y="4701311"/>
            <a:ext cx="956221" cy="39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6"/>
              </a:lnSpc>
            </a:pPr>
            <a:r>
              <a:rPr lang="en-US" sz="2300" b="1" spc="-2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Deploy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5097125" y="5727802"/>
            <a:ext cx="1873253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B5BDC5"/>
                </a:solidFill>
                <a:latin typeface="Arial"/>
                <a:ea typeface="Arial"/>
                <a:cs typeface="Arial"/>
                <a:sym typeface="Arial"/>
              </a:rPr>
              <a:t>Start the action sequence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066800" y="9420225"/>
            <a:ext cx="16154400" cy="9525"/>
            <a:chOff x="0" y="0"/>
            <a:chExt cx="21539200" cy="127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1539200" cy="12700"/>
            </a:xfrm>
            <a:custGeom>
              <a:avLst/>
              <a:gdLst/>
              <a:ahLst/>
              <a:cxnLst/>
              <a:rect l="l" t="t" r="r" b="b"/>
              <a:pathLst>
                <a:path w="21539200" h="12700">
                  <a:moveTo>
                    <a:pt x="0" y="0"/>
                  </a:moveTo>
                  <a:lnTo>
                    <a:pt x="21539200" y="0"/>
                  </a:lnTo>
                  <a:lnTo>
                    <a:pt x="2153920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>
                <a:alpha val="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18438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544888" y="503834"/>
            <a:ext cx="16588235" cy="1049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4"/>
              </a:lnSpc>
            </a:pPr>
            <a:r>
              <a:rPr lang="en-US" sz="6900" spc="-171">
                <a:solidFill>
                  <a:srgbClr val="38B6FF"/>
                </a:solidFill>
                <a:latin typeface="Intro"/>
                <a:ea typeface="Intro"/>
                <a:cs typeface="Intro"/>
                <a:sym typeface="Intro"/>
              </a:rPr>
              <a:t>The role of the CRM</a:t>
            </a:r>
          </a:p>
        </p:txBody>
      </p:sp>
    </p:spTree>
  </p:cSld>
  <p:clrMapOvr>
    <a:masterClrMapping/>
  </p:clrMapOvr>
  <p:transition spd="med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4E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31892" y="1674843"/>
            <a:ext cx="2241575" cy="76200"/>
            <a:chOff x="0" y="0"/>
            <a:chExt cx="2988767" cy="10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FFFF">
                <a:alpha val="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768718" y="1674843"/>
            <a:ext cx="2241575" cy="76200"/>
            <a:chOff x="0" y="0"/>
            <a:chExt cx="2988767" cy="101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84267" y="8536577"/>
            <a:ext cx="2241575" cy="76200"/>
            <a:chOff x="0" y="0"/>
            <a:chExt cx="2988767" cy="101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21093" y="8536577"/>
            <a:ext cx="2241575" cy="76200"/>
            <a:chOff x="0" y="0"/>
            <a:chExt cx="2988767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88818" cy="101600"/>
            </a:xfrm>
            <a:custGeom>
              <a:avLst/>
              <a:gdLst/>
              <a:ahLst/>
              <a:cxnLst/>
              <a:rect l="l" t="t" r="r" b="b"/>
              <a:pathLst>
                <a:path w="2988818" h="101600">
                  <a:moveTo>
                    <a:pt x="0" y="0"/>
                  </a:moveTo>
                  <a:lnTo>
                    <a:pt x="2988818" y="0"/>
                  </a:lnTo>
                  <a:lnTo>
                    <a:pt x="2988818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800" y="9420225"/>
            <a:ext cx="16154400" cy="9525"/>
            <a:chOff x="0" y="0"/>
            <a:chExt cx="21539200" cy="127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539200" cy="12700"/>
            </a:xfrm>
            <a:custGeom>
              <a:avLst/>
              <a:gdLst/>
              <a:ahLst/>
              <a:cxnLst/>
              <a:rect l="l" t="t" r="r" b="b"/>
              <a:pathLst>
                <a:path w="21539200" h="12700">
                  <a:moveTo>
                    <a:pt x="0" y="0"/>
                  </a:moveTo>
                  <a:lnTo>
                    <a:pt x="21539200" y="0"/>
                  </a:lnTo>
                  <a:lnTo>
                    <a:pt x="2153920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>
                <a:alpha val="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92203" y="3259284"/>
            <a:ext cx="7876289" cy="2523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65"/>
              </a:lnSpc>
            </a:pPr>
            <a:r>
              <a:rPr lang="en-US" sz="7549" b="1" spc="-1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Emails and</a:t>
            </a:r>
          </a:p>
          <a:p>
            <a:pPr algn="l">
              <a:lnSpc>
                <a:spcPts val="9965"/>
              </a:lnSpc>
            </a:pPr>
            <a:r>
              <a:rPr lang="en-US" sz="7549" b="1" spc="-1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Newsletters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8578" y="1989168"/>
            <a:ext cx="9687744" cy="583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2801" lvl="1" indent="-426400" algn="l">
              <a:lnSpc>
                <a:spcPts val="9440"/>
              </a:lnSpc>
              <a:buFont typeface="Arial"/>
              <a:buChar char="•"/>
            </a:pPr>
            <a:r>
              <a:rPr lang="en-US" sz="394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Re-writing and Responding to emails</a:t>
            </a:r>
          </a:p>
          <a:p>
            <a:pPr marL="852801" lvl="1" indent="-426400" algn="l">
              <a:lnSpc>
                <a:spcPts val="9440"/>
              </a:lnSpc>
              <a:buFont typeface="Arial"/>
              <a:buChar char="•"/>
            </a:pPr>
            <a:r>
              <a:rPr lang="en-US" sz="394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Email templates and Onboarding</a:t>
            </a:r>
          </a:p>
          <a:p>
            <a:pPr marL="852801" lvl="1" indent="-426400" algn="l">
              <a:lnSpc>
                <a:spcPts val="9440"/>
              </a:lnSpc>
              <a:buFont typeface="Arial"/>
              <a:buChar char="•"/>
            </a:pPr>
            <a:r>
              <a:rPr lang="en-US" sz="394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CRM Email Campaigns</a:t>
            </a:r>
          </a:p>
          <a:p>
            <a:pPr marL="852801" lvl="1" indent="-426400" algn="l">
              <a:lnSpc>
                <a:spcPts val="9440"/>
              </a:lnSpc>
              <a:buFont typeface="Arial"/>
              <a:buChar char="•"/>
            </a:pPr>
            <a:r>
              <a:rPr lang="en-US" sz="394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Newsletter Content</a:t>
            </a:r>
          </a:p>
          <a:p>
            <a:pPr marL="852801" lvl="1" indent="-426400" algn="l">
              <a:lnSpc>
                <a:spcPts val="9440"/>
              </a:lnSpc>
              <a:buFont typeface="Arial"/>
              <a:buChar char="•"/>
            </a:pPr>
            <a:r>
              <a:rPr lang="en-US" sz="394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Listing Marketing Emails</a:t>
            </a:r>
          </a:p>
        </p:txBody>
      </p:sp>
    </p:spTree>
  </p:cSld>
  <p:clrMapOvr>
    <a:masterClrMapping/>
  </p:clrMapOvr>
  <p:transition spd="med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4E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0119" y="4057396"/>
            <a:ext cx="7876289" cy="2191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55"/>
              </a:lnSpc>
            </a:pPr>
            <a:r>
              <a:rPr lang="en-US" sz="7549" b="1" spc="-1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Nuture</a:t>
            </a:r>
          </a:p>
          <a:p>
            <a:pPr algn="l">
              <a:lnSpc>
                <a:spcPts val="8455"/>
              </a:lnSpc>
            </a:pPr>
            <a:r>
              <a:rPr lang="en-US" sz="7549" b="1" spc="-15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Sequence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277220" y="1984029"/>
            <a:ext cx="9943980" cy="1910658"/>
            <a:chOff x="0" y="0"/>
            <a:chExt cx="13258639" cy="2547544"/>
          </a:xfrm>
        </p:grpSpPr>
        <p:sp>
          <p:nvSpPr>
            <p:cNvPr id="4" name="Freeform 4"/>
            <p:cNvSpPr/>
            <p:nvPr/>
          </p:nvSpPr>
          <p:spPr>
            <a:xfrm>
              <a:off x="8194" y="6350"/>
              <a:ext cx="13242251" cy="2534793"/>
            </a:xfrm>
            <a:custGeom>
              <a:avLst/>
              <a:gdLst/>
              <a:ahLst/>
              <a:cxnLst/>
              <a:rect l="l" t="t" r="r" b="b"/>
              <a:pathLst>
                <a:path w="13242251" h="2534793">
                  <a:moveTo>
                    <a:pt x="0" y="0"/>
                  </a:moveTo>
                  <a:lnTo>
                    <a:pt x="13242251" y="0"/>
                  </a:lnTo>
                  <a:lnTo>
                    <a:pt x="13242251" y="2534793"/>
                  </a:lnTo>
                  <a:lnTo>
                    <a:pt x="0" y="253479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13258639" cy="2547493"/>
            </a:xfrm>
            <a:custGeom>
              <a:avLst/>
              <a:gdLst/>
              <a:ahLst/>
              <a:cxnLst/>
              <a:rect l="l" t="t" r="r" b="b"/>
              <a:pathLst>
                <a:path w="13258639" h="2547493">
                  <a:moveTo>
                    <a:pt x="8194" y="0"/>
                  </a:moveTo>
                  <a:lnTo>
                    <a:pt x="13250445" y="0"/>
                  </a:lnTo>
                  <a:cubicBezTo>
                    <a:pt x="13255034" y="0"/>
                    <a:pt x="13258639" y="2794"/>
                    <a:pt x="13258639" y="6350"/>
                  </a:cubicBezTo>
                  <a:lnTo>
                    <a:pt x="13258639" y="2541143"/>
                  </a:lnTo>
                  <a:cubicBezTo>
                    <a:pt x="13258639" y="2544699"/>
                    <a:pt x="13255034" y="2547493"/>
                    <a:pt x="13250445" y="2547493"/>
                  </a:cubicBezTo>
                  <a:lnTo>
                    <a:pt x="8194" y="2547493"/>
                  </a:lnTo>
                  <a:cubicBezTo>
                    <a:pt x="3606" y="2547493"/>
                    <a:pt x="0" y="2544699"/>
                    <a:pt x="0" y="2541143"/>
                  </a:cubicBezTo>
                  <a:lnTo>
                    <a:pt x="0" y="6350"/>
                  </a:lnTo>
                  <a:cubicBezTo>
                    <a:pt x="0" y="2794"/>
                    <a:pt x="3606" y="0"/>
                    <a:pt x="8194" y="0"/>
                  </a:cubicBezTo>
                  <a:moveTo>
                    <a:pt x="8194" y="12700"/>
                  </a:moveTo>
                  <a:lnTo>
                    <a:pt x="8194" y="6350"/>
                  </a:lnTo>
                  <a:lnTo>
                    <a:pt x="16389" y="6350"/>
                  </a:lnTo>
                  <a:lnTo>
                    <a:pt x="16389" y="2541143"/>
                  </a:lnTo>
                  <a:lnTo>
                    <a:pt x="8194" y="2541143"/>
                  </a:lnTo>
                  <a:lnTo>
                    <a:pt x="8194" y="2534793"/>
                  </a:lnTo>
                  <a:lnTo>
                    <a:pt x="13250445" y="2534793"/>
                  </a:lnTo>
                  <a:lnTo>
                    <a:pt x="13250445" y="2541143"/>
                  </a:lnTo>
                  <a:lnTo>
                    <a:pt x="13242251" y="2541143"/>
                  </a:lnTo>
                  <a:lnTo>
                    <a:pt x="13242251" y="6350"/>
                  </a:lnTo>
                  <a:lnTo>
                    <a:pt x="13250445" y="6350"/>
                  </a:lnTo>
                  <a:lnTo>
                    <a:pt x="13250445" y="12700"/>
                  </a:lnTo>
                  <a:lnTo>
                    <a:pt x="8194" y="12700"/>
                  </a:ln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360755" y="2137328"/>
            <a:ext cx="9386395" cy="94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4399" b="1" spc="615">
                <a:solidFill>
                  <a:srgbClr val="04B2DA"/>
                </a:solidFill>
                <a:latin typeface="Arial Bold"/>
                <a:ea typeface="Arial Bold"/>
                <a:cs typeface="Arial Bold"/>
                <a:sym typeface="Arial Bold"/>
              </a:rPr>
              <a:t>Build The Plan and Assets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360755" y="3378808"/>
            <a:ext cx="2241499" cy="73501"/>
            <a:chOff x="0" y="0"/>
            <a:chExt cx="2988666" cy="980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88691" cy="98002"/>
            </a:xfrm>
            <a:custGeom>
              <a:avLst/>
              <a:gdLst/>
              <a:ahLst/>
              <a:cxnLst/>
              <a:rect l="l" t="t" r="r" b="b"/>
              <a:pathLst>
                <a:path w="2988691" h="98002">
                  <a:moveTo>
                    <a:pt x="0" y="0"/>
                  </a:moveTo>
                  <a:lnTo>
                    <a:pt x="2988691" y="0"/>
                  </a:lnTo>
                  <a:lnTo>
                    <a:pt x="2988691" y="98002"/>
                  </a:lnTo>
                  <a:lnTo>
                    <a:pt x="0" y="98002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97504" y="3378808"/>
            <a:ext cx="2241575" cy="73501"/>
            <a:chOff x="0" y="0"/>
            <a:chExt cx="2988767" cy="980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88818" cy="98002"/>
            </a:xfrm>
            <a:custGeom>
              <a:avLst/>
              <a:gdLst/>
              <a:ahLst/>
              <a:cxnLst/>
              <a:rect l="l" t="t" r="r" b="b"/>
              <a:pathLst>
                <a:path w="2988818" h="98002">
                  <a:moveTo>
                    <a:pt x="0" y="0"/>
                  </a:moveTo>
                  <a:lnTo>
                    <a:pt x="2988818" y="0"/>
                  </a:lnTo>
                  <a:lnTo>
                    <a:pt x="2988818" y="98002"/>
                  </a:lnTo>
                  <a:lnTo>
                    <a:pt x="0" y="98002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34330" y="3378808"/>
            <a:ext cx="2241575" cy="73501"/>
            <a:chOff x="0" y="0"/>
            <a:chExt cx="2988767" cy="980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88818" cy="98002"/>
            </a:xfrm>
            <a:custGeom>
              <a:avLst/>
              <a:gdLst/>
              <a:ahLst/>
              <a:cxnLst/>
              <a:rect l="l" t="t" r="r" b="b"/>
              <a:pathLst>
                <a:path w="2988818" h="98002">
                  <a:moveTo>
                    <a:pt x="0" y="0"/>
                  </a:moveTo>
                  <a:lnTo>
                    <a:pt x="2988818" y="0"/>
                  </a:lnTo>
                  <a:lnTo>
                    <a:pt x="2988818" y="98002"/>
                  </a:lnTo>
                  <a:lnTo>
                    <a:pt x="0" y="98002"/>
                  </a:lnTo>
                  <a:close/>
                </a:path>
              </a:pathLst>
            </a:custGeom>
            <a:solidFill>
              <a:srgbClr val="04B2D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6800" y="9420225"/>
            <a:ext cx="16154400" cy="9525"/>
            <a:chOff x="0" y="0"/>
            <a:chExt cx="21539200" cy="127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539200" cy="12700"/>
            </a:xfrm>
            <a:custGeom>
              <a:avLst/>
              <a:gdLst/>
              <a:ahLst/>
              <a:cxnLst/>
              <a:rect l="l" t="t" r="r" b="b"/>
              <a:pathLst>
                <a:path w="21539200" h="12700">
                  <a:moveTo>
                    <a:pt x="0" y="0"/>
                  </a:moveTo>
                  <a:lnTo>
                    <a:pt x="21539200" y="0"/>
                  </a:lnTo>
                  <a:lnTo>
                    <a:pt x="2153920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>
                <a:alpha val="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888365" y="3779792"/>
            <a:ext cx="10779068" cy="4149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7" lvl="1" indent="-410209" algn="l">
              <a:lnSpc>
                <a:spcPts val="6611"/>
              </a:lnSpc>
              <a:buFont typeface="Arial"/>
              <a:buChar char="•"/>
            </a:pPr>
            <a:r>
              <a:rPr lang="en-US" sz="3799" b="1">
                <a:solidFill>
                  <a:srgbClr val="B5BDC5"/>
                </a:solidFill>
                <a:latin typeface="Arial Bold"/>
                <a:ea typeface="Arial Bold"/>
                <a:cs typeface="Arial Bold"/>
                <a:sym typeface="Arial Bold"/>
              </a:rPr>
              <a:t>Clear promise at the top</a:t>
            </a:r>
          </a:p>
          <a:p>
            <a:pPr marL="820417" lvl="1" indent="-410209" algn="l">
              <a:lnSpc>
                <a:spcPts val="6611"/>
              </a:lnSpc>
              <a:buFont typeface="Arial"/>
              <a:buChar char="•"/>
            </a:pPr>
            <a:r>
              <a:rPr lang="en-US" sz="3799" b="1">
                <a:solidFill>
                  <a:srgbClr val="B5BDC5"/>
                </a:solidFill>
                <a:latin typeface="Arial Bold"/>
                <a:ea typeface="Arial Bold"/>
                <a:cs typeface="Arial Bold"/>
                <a:sym typeface="Arial Bold"/>
              </a:rPr>
              <a:t>Segmentation before sequencing</a:t>
            </a:r>
          </a:p>
          <a:p>
            <a:pPr marL="820417" lvl="1" indent="-410209" algn="l">
              <a:lnSpc>
                <a:spcPts val="6611"/>
              </a:lnSpc>
              <a:buFont typeface="Arial"/>
              <a:buChar char="•"/>
            </a:pPr>
            <a:r>
              <a:rPr lang="en-US" sz="3799" b="1">
                <a:solidFill>
                  <a:srgbClr val="B5BDC5"/>
                </a:solidFill>
                <a:latin typeface="Arial Bold"/>
                <a:ea typeface="Arial Bold"/>
                <a:cs typeface="Arial Bold"/>
                <a:sym typeface="Arial Bold"/>
              </a:rPr>
              <a:t>A rhythm the recipient can predict</a:t>
            </a:r>
          </a:p>
          <a:p>
            <a:pPr marL="820417" lvl="1" indent="-410209" algn="l">
              <a:lnSpc>
                <a:spcPts val="6611"/>
              </a:lnSpc>
              <a:buFont typeface="Arial"/>
              <a:buChar char="•"/>
            </a:pPr>
            <a:r>
              <a:rPr lang="en-US" sz="3799" b="1">
                <a:solidFill>
                  <a:srgbClr val="B5BDC5"/>
                </a:solidFill>
                <a:latin typeface="Arial Bold"/>
                <a:ea typeface="Arial Bold"/>
                <a:cs typeface="Arial Bold"/>
                <a:sym typeface="Arial Bold"/>
              </a:rPr>
              <a:t>Value that isn't a sales pitch</a:t>
            </a:r>
          </a:p>
          <a:p>
            <a:pPr marL="820417" lvl="1" indent="-410209" algn="l">
              <a:lnSpc>
                <a:spcPts val="6611"/>
              </a:lnSpc>
              <a:buFont typeface="Arial"/>
              <a:buChar char="•"/>
            </a:pPr>
            <a:r>
              <a:rPr lang="en-US" sz="3799" b="1">
                <a:solidFill>
                  <a:srgbClr val="B5BDC5"/>
                </a:solidFill>
                <a:latin typeface="Arial Bold"/>
                <a:ea typeface="Arial Bold"/>
                <a:cs typeface="Arial Bold"/>
                <a:sym typeface="Arial Bold"/>
              </a:rPr>
              <a:t>A built-in exit ramp to a real conversation</a:t>
            </a:r>
          </a:p>
        </p:txBody>
      </p:sp>
    </p:spTree>
  </p:cSld>
  <p:clrMapOvr>
    <a:masterClrMapping/>
  </p:clrMapOvr>
  <p:transition spd="med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6146" y="-827736"/>
            <a:ext cx="18460293" cy="12391472"/>
          </a:xfrm>
          <a:custGeom>
            <a:avLst/>
            <a:gdLst/>
            <a:ahLst/>
            <a:cxnLst/>
            <a:rect l="l" t="t" r="r" b="b"/>
            <a:pathLst>
              <a:path w="18460293" h="12391472">
                <a:moveTo>
                  <a:pt x="0" y="0"/>
                </a:moveTo>
                <a:lnTo>
                  <a:pt x="18460292" y="0"/>
                </a:lnTo>
                <a:lnTo>
                  <a:pt x="18460292" y="12391471"/>
                </a:lnTo>
                <a:lnTo>
                  <a:pt x="0" y="123914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845549" y="495569"/>
            <a:ext cx="7936156" cy="4841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74"/>
              </a:lnSpc>
            </a:pPr>
            <a:r>
              <a:rPr lang="en-US" sz="5957">
                <a:solidFill>
                  <a:srgbClr val="533E41"/>
                </a:solidFill>
                <a:latin typeface="Intro"/>
                <a:ea typeface="Intro"/>
                <a:cs typeface="Intro"/>
                <a:sym typeface="Intro"/>
              </a:rPr>
              <a:t>If you believe that you’re the best guide for them, don’t leave them to anyone else.</a:t>
            </a:r>
          </a:p>
        </p:txBody>
      </p:sp>
    </p:spTree>
  </p:cSld>
  <p:clrMapOvr>
    <a:masterClrMapping/>
  </p:clrMapOvr>
  <p:transition spd="med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14791" y="-915225"/>
            <a:ext cx="19802791" cy="13193609"/>
          </a:xfrm>
          <a:custGeom>
            <a:avLst/>
            <a:gdLst/>
            <a:ahLst/>
            <a:cxnLst/>
            <a:rect l="l" t="t" r="r" b="b"/>
            <a:pathLst>
              <a:path w="19802791" h="13193609">
                <a:moveTo>
                  <a:pt x="0" y="0"/>
                </a:moveTo>
                <a:lnTo>
                  <a:pt x="19802791" y="0"/>
                </a:lnTo>
                <a:lnTo>
                  <a:pt x="19802791" y="13193609"/>
                </a:lnTo>
                <a:lnTo>
                  <a:pt x="0" y="131936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756150" y="1287489"/>
            <a:ext cx="11503150" cy="642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4B3B2E"/>
                </a:solidFill>
                <a:latin typeface="Intro"/>
                <a:ea typeface="Intro"/>
                <a:cs typeface="Intro"/>
                <a:sym typeface="Intro"/>
              </a:rPr>
              <a:t>your brand is the totality of all they see about you. </a:t>
            </a:r>
          </a:p>
          <a:p>
            <a:pPr algn="ctr">
              <a:lnSpc>
                <a:spcPts val="8539"/>
              </a:lnSpc>
            </a:pPr>
            <a:endParaRPr lang="en-US" sz="6099">
              <a:solidFill>
                <a:srgbClr val="4B3B2E"/>
              </a:solidFill>
              <a:latin typeface="Intro"/>
              <a:ea typeface="Intro"/>
              <a:cs typeface="Intro"/>
              <a:sym typeface="Intro"/>
            </a:endParaRPr>
          </a:p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4B3B2E"/>
                </a:solidFill>
                <a:latin typeface="Intro"/>
                <a:ea typeface="Intro"/>
                <a:cs typeface="Intro"/>
                <a:sym typeface="Intro"/>
              </a:rPr>
              <a:t>be a brand worthy of their trust.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1028700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2"/>
              <a:stretch>
                <a:fillRect l="-2020" r="-20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6035" y="3589934"/>
            <a:ext cx="8956987" cy="310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65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Consumer</a:t>
            </a:r>
          </a:p>
          <a:p>
            <a:pPr algn="l">
              <a:lnSpc>
                <a:spcPts val="8114"/>
              </a:lnSpc>
            </a:pPr>
            <a:r>
              <a:rPr lang="en-US" sz="6900" spc="-165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Persona </a:t>
            </a:r>
          </a:p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Field Guide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1028700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2"/>
              <a:stretch>
                <a:fillRect l="-1853" r="-18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6035" y="4104284"/>
            <a:ext cx="8956987" cy="20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65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Next Level</a:t>
            </a:r>
          </a:p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Service Audit</a:t>
            </a:r>
          </a:p>
        </p:txBody>
      </p:sp>
    </p:spTree>
  </p:cSld>
  <p:clrMapOvr>
    <a:masterClrMapping/>
  </p:clrMapOvr>
  <p:transition spd="med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1028700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2"/>
              <a:stretch>
                <a:fillRect l="-1686" r="-16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6035" y="4104284"/>
            <a:ext cx="8956987" cy="310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65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Nurture Sequence</a:t>
            </a:r>
          </a:p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Bluprint</a:t>
            </a:r>
          </a:p>
        </p:txBody>
      </p:sp>
    </p:spTree>
  </p:cSld>
  <p:clrMapOvr>
    <a:masterClrMapping/>
  </p:clrMapOvr>
  <p:transition spd="med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1028700"/>
            <a:ext cx="6403572" cy="8337984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2"/>
              <a:stretch>
                <a:fillRect l="-1686" r="-16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6035" y="4104284"/>
            <a:ext cx="8956987" cy="20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4"/>
              </a:lnSpc>
            </a:pPr>
            <a:r>
              <a:rPr lang="en-US" sz="6900" spc="-165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talk To Me</a:t>
            </a:r>
          </a:p>
          <a:p>
            <a:pPr algn="l">
              <a:lnSpc>
                <a:spcPts val="8114"/>
              </a:lnSpc>
            </a:pPr>
            <a:r>
              <a:rPr lang="en-US" sz="6900" spc="-171">
                <a:solidFill>
                  <a:srgbClr val="697F90"/>
                </a:solidFill>
                <a:latin typeface="Intro"/>
                <a:ea typeface="Intro"/>
                <a:cs typeface="Intro"/>
                <a:sym typeface="Intro"/>
              </a:rPr>
              <a:t>Bio REwriter</a:t>
            </a:r>
          </a:p>
        </p:txBody>
      </p:sp>
    </p:spTree>
  </p:cSld>
  <p:clrMapOvr>
    <a:masterClrMapping/>
  </p:clrMapOvr>
  <p:transition spd="med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93767" y="2086749"/>
            <a:ext cx="807265" cy="24810"/>
            <a:chOff x="0" y="0"/>
            <a:chExt cx="1076354" cy="33080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1063625" cy="20320"/>
            </a:xfrm>
            <a:custGeom>
              <a:avLst/>
              <a:gdLst/>
              <a:ahLst/>
              <a:cxnLst/>
              <a:rect l="l" t="t" r="r" b="b"/>
              <a:pathLst>
                <a:path w="1063625" h="20320">
                  <a:moveTo>
                    <a:pt x="0" y="0"/>
                  </a:moveTo>
                  <a:lnTo>
                    <a:pt x="1063625" y="0"/>
                  </a:lnTo>
                  <a:lnTo>
                    <a:pt x="1063625" y="20320"/>
                  </a:lnTo>
                  <a:lnTo>
                    <a:pt x="0" y="20320"/>
                  </a:lnTo>
                  <a:close/>
                </a:path>
              </a:pathLst>
            </a:custGeom>
            <a:solidFill>
              <a:srgbClr val="00B2B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6658091" y="-4762"/>
            <a:ext cx="5679921" cy="10296525"/>
          </a:xfrm>
          <a:custGeom>
            <a:avLst/>
            <a:gdLst/>
            <a:ahLst/>
            <a:cxnLst/>
            <a:rect l="l" t="t" r="r" b="b"/>
            <a:pathLst>
              <a:path w="5679921" h="10296525">
                <a:moveTo>
                  <a:pt x="0" y="0"/>
                </a:moveTo>
                <a:lnTo>
                  <a:pt x="5679921" y="0"/>
                </a:lnTo>
                <a:lnTo>
                  <a:pt x="5679921" y="10296524"/>
                </a:lnTo>
                <a:lnTo>
                  <a:pt x="0" y="102965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748" r="-347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 descr="image1.jpeg"/>
          <p:cNvSpPr/>
          <p:nvPr/>
        </p:nvSpPr>
        <p:spPr>
          <a:xfrm>
            <a:off x="12629570" y="-13125"/>
            <a:ext cx="5663194" cy="4960667"/>
          </a:xfrm>
          <a:custGeom>
            <a:avLst/>
            <a:gdLst/>
            <a:ahLst/>
            <a:cxnLst/>
            <a:rect l="l" t="t" r="r" b="b"/>
            <a:pathLst>
              <a:path w="5663194" h="4960667">
                <a:moveTo>
                  <a:pt x="0" y="0"/>
                </a:moveTo>
                <a:lnTo>
                  <a:pt x="5663194" y="0"/>
                </a:lnTo>
                <a:lnTo>
                  <a:pt x="5663194" y="4960667"/>
                </a:lnTo>
                <a:lnTo>
                  <a:pt x="0" y="4960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849" r="-2787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2609335" y="-38309"/>
            <a:ext cx="5703680" cy="5011108"/>
            <a:chOff x="0" y="0"/>
            <a:chExt cx="7604907" cy="6681477"/>
          </a:xfrm>
        </p:grpSpPr>
        <p:sp>
          <p:nvSpPr>
            <p:cNvPr id="7" name="Freeform 7"/>
            <p:cNvSpPr/>
            <p:nvPr/>
          </p:nvSpPr>
          <p:spPr>
            <a:xfrm>
              <a:off x="6350" y="6350"/>
              <a:ext cx="7592187" cy="6668770"/>
            </a:xfrm>
            <a:custGeom>
              <a:avLst/>
              <a:gdLst/>
              <a:ahLst/>
              <a:cxnLst/>
              <a:rect l="l" t="t" r="r" b="b"/>
              <a:pathLst>
                <a:path w="7592187" h="6668770">
                  <a:moveTo>
                    <a:pt x="0" y="0"/>
                  </a:moveTo>
                  <a:lnTo>
                    <a:pt x="7592187" y="0"/>
                  </a:lnTo>
                  <a:lnTo>
                    <a:pt x="7592187" y="6668770"/>
                  </a:lnTo>
                  <a:lnTo>
                    <a:pt x="0" y="6668770"/>
                  </a:lnTo>
                  <a:close/>
                </a:path>
              </a:pathLst>
            </a:custGeom>
            <a:solidFill>
              <a:srgbClr val="226A8B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09335" y="5299393"/>
            <a:ext cx="5703680" cy="5011107"/>
            <a:chOff x="0" y="0"/>
            <a:chExt cx="7604907" cy="6681476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7592187" cy="6668770"/>
            </a:xfrm>
            <a:custGeom>
              <a:avLst/>
              <a:gdLst/>
              <a:ahLst/>
              <a:cxnLst/>
              <a:rect l="l" t="t" r="r" b="b"/>
              <a:pathLst>
                <a:path w="7592187" h="6668770">
                  <a:moveTo>
                    <a:pt x="0" y="0"/>
                  </a:moveTo>
                  <a:lnTo>
                    <a:pt x="7592187" y="0"/>
                  </a:lnTo>
                  <a:lnTo>
                    <a:pt x="7592187" y="6668770"/>
                  </a:lnTo>
                  <a:lnTo>
                    <a:pt x="0" y="666877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353121" y="7312920"/>
            <a:ext cx="3757136" cy="2504758"/>
          </a:xfrm>
          <a:custGeom>
            <a:avLst/>
            <a:gdLst/>
            <a:ahLst/>
            <a:cxnLst/>
            <a:rect l="l" t="t" r="r" b="b"/>
            <a:pathLst>
              <a:path w="3757136" h="2504758">
                <a:moveTo>
                  <a:pt x="0" y="0"/>
                </a:moveTo>
                <a:lnTo>
                  <a:pt x="3757137" y="0"/>
                </a:lnTo>
                <a:lnTo>
                  <a:pt x="3757137" y="2504758"/>
                </a:lnTo>
                <a:lnTo>
                  <a:pt x="0" y="25047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283481" y="5627253"/>
            <a:ext cx="4355387" cy="4355387"/>
          </a:xfrm>
          <a:custGeom>
            <a:avLst/>
            <a:gdLst/>
            <a:ahLst/>
            <a:cxnLst/>
            <a:rect l="l" t="t" r="r" b="b"/>
            <a:pathLst>
              <a:path w="4355387" h="4355387">
                <a:moveTo>
                  <a:pt x="0" y="0"/>
                </a:moveTo>
                <a:lnTo>
                  <a:pt x="4355387" y="0"/>
                </a:lnTo>
                <a:lnTo>
                  <a:pt x="4355387" y="4355387"/>
                </a:lnTo>
                <a:lnTo>
                  <a:pt x="0" y="43553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08050" y="3760374"/>
            <a:ext cx="4578699" cy="1951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5"/>
              </a:lnSpc>
            </a:pPr>
            <a:r>
              <a:rPr lang="en-US" sz="4750" spc="-156">
                <a:solidFill>
                  <a:srgbClr val="F6F7FA"/>
                </a:solidFill>
                <a:latin typeface="Arimo"/>
                <a:ea typeface="Arimo"/>
                <a:cs typeface="Arimo"/>
                <a:sym typeface="Arimo"/>
              </a:rPr>
              <a:t>QUESTIONS</a:t>
            </a:r>
          </a:p>
          <a:p>
            <a:pPr algn="ctr">
              <a:lnSpc>
                <a:spcPts val="5035"/>
              </a:lnSpc>
            </a:pPr>
            <a:r>
              <a:rPr lang="en-US" sz="4750" spc="-156">
                <a:solidFill>
                  <a:srgbClr val="F6F7FA"/>
                </a:solidFill>
                <a:latin typeface="Arimo"/>
                <a:ea typeface="Arimo"/>
                <a:cs typeface="Arimo"/>
                <a:sym typeface="Arimo"/>
              </a:rPr>
              <a:t>AND</a:t>
            </a:r>
          </a:p>
          <a:p>
            <a:pPr algn="ctr">
              <a:lnSpc>
                <a:spcPts val="5035"/>
              </a:lnSpc>
            </a:pPr>
            <a:r>
              <a:rPr lang="en-US" sz="4750" spc="-156">
                <a:solidFill>
                  <a:srgbClr val="F6F7FA"/>
                </a:solidFill>
                <a:latin typeface="Arimo"/>
                <a:ea typeface="Arimo"/>
                <a:cs typeface="Arimo"/>
                <a:sym typeface="Arimo"/>
              </a:rPr>
              <a:t>ANSWERS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6707" y="1009650"/>
            <a:ext cx="5029965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F6F7FA"/>
                </a:solidFill>
                <a:latin typeface="Intro"/>
                <a:ea typeface="Intro"/>
                <a:cs typeface="Intro"/>
                <a:sym typeface="Intro"/>
              </a:rPr>
              <a:t>THANK YOU!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86845" y="2191020"/>
            <a:ext cx="534865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0"/>
              </a:lnSpc>
            </a:pPr>
            <a:r>
              <a:rPr lang="en-US" sz="3550">
                <a:solidFill>
                  <a:srgbClr val="FFFFFF"/>
                </a:solidFill>
                <a:latin typeface="Lovelo"/>
                <a:ea typeface="Lovelo"/>
                <a:cs typeface="Lovelo"/>
                <a:sym typeface="Lovelo"/>
              </a:rPr>
              <a:t>matthewrathbun.com</a:t>
            </a:r>
          </a:p>
        </p:txBody>
      </p:sp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660</Words>
  <Application>Microsoft Office PowerPoint</Application>
  <PresentationFormat>Custom</PresentationFormat>
  <Paragraphs>192</Paragraphs>
  <Slides>63</Slides>
  <Notes>0</Notes>
  <HiddenSlides>8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Forgot Your Human</dc:title>
  <cp:lastModifiedBy>Kelly Stock</cp:lastModifiedBy>
  <cp:revision>3</cp:revision>
  <dcterms:created xsi:type="dcterms:W3CDTF">2006-08-16T00:00:00Z</dcterms:created>
  <dcterms:modified xsi:type="dcterms:W3CDTF">2026-09-21T18:50:47Z</dcterms:modified>
  <dc:identifier>DAGgN1_Or-c</dc:identifier>
</cp:coreProperties>
</file>