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notesMasterIdLst>
    <p:notesMasterId r:id="rId31"/>
  </p:notesMasterIdLst>
  <p:sldIdLst>
    <p:sldId id="312" r:id="rId2"/>
    <p:sldId id="359" r:id="rId3"/>
    <p:sldId id="313" r:id="rId4"/>
    <p:sldId id="314" r:id="rId5"/>
    <p:sldId id="315" r:id="rId6"/>
    <p:sldId id="316" r:id="rId7"/>
    <p:sldId id="317" r:id="rId8"/>
    <p:sldId id="360" r:id="rId9"/>
    <p:sldId id="361" r:id="rId10"/>
    <p:sldId id="362" r:id="rId11"/>
    <p:sldId id="363" r:id="rId12"/>
    <p:sldId id="364" r:id="rId13"/>
    <p:sldId id="365" r:id="rId14"/>
    <p:sldId id="366" r:id="rId15"/>
    <p:sldId id="367" r:id="rId16"/>
    <p:sldId id="368" r:id="rId17"/>
    <p:sldId id="369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29" r:id="rId30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850" y="6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3996A7-417C-4D67-8DE0-B78A96783226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7B8EFD-D015-4214-AA3A-12B8D5383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733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4" r:id="rId2"/>
    <p:sldLayoutId id="2147483683" r:id="rId3"/>
    <p:sldLayoutId id="2147483682" r:id="rId4"/>
    <p:sldLayoutId id="2147483681" r:id="rId5"/>
    <p:sldLayoutId id="2147483680" r:id="rId6"/>
    <p:sldLayoutId id="2147483679" r:id="rId7"/>
    <p:sldLayoutId id="2147483678" r:id="rId8"/>
    <p:sldLayoutId id="2147483677" r:id="rId9"/>
    <p:sldLayoutId id="2147483676" r:id="rId10"/>
    <p:sldLayoutId id="2147483673" r:id="rId11"/>
    <p:sldLayoutId id="2147483672" r:id="rId12"/>
    <p:sldLayoutId id="2147483671" r:id="rId13"/>
    <p:sldLayoutId id="2147483670" r:id="rId14"/>
    <p:sldLayoutId id="2147483669" r:id="rId15"/>
    <p:sldLayoutId id="2147483668" r:id="rId16"/>
    <p:sldLayoutId id="2147483667" r:id="rId17"/>
    <p:sldLayoutId id="2147483660" r:id="rId18"/>
    <p:sldLayoutId id="2147483659" r:id="rId19"/>
    <p:sldLayoutId id="2147483658" r:id="rId20"/>
    <p:sldLayoutId id="2147483657" r:id="rId21"/>
    <p:sldLayoutId id="2147483656" r:id="rId22"/>
    <p:sldLayoutId id="2147483655" r:id="rId23"/>
    <p:sldLayoutId id="2147483654" r:id="rId24"/>
    <p:sldLayoutId id="2147483653" r:id="rId25"/>
    <p:sldLayoutId id="2147483652" r:id="rId26"/>
    <p:sldLayoutId id="2147483651" r:id="rId27"/>
    <p:sldLayoutId id="2147483650" r:id="rId2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4" Type="http://schemas.openxmlformats.org/officeDocument/2006/relationships/hyperlink" Target="mailto:jason@jasonmillertherealtor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5438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50238" y="3035053"/>
            <a:ext cx="9445526" cy="265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6938"/>
              </a:lnSpc>
              <a:buNone/>
            </a:pPr>
            <a:r>
              <a:rPr lang="en-US" sz="5563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Chat GPT for Realtors: From Busywork to Bookings</a:t>
            </a:r>
            <a:endParaRPr lang="en-US" sz="5563" dirty="0"/>
          </a:p>
        </p:txBody>
      </p:sp>
      <p:sp>
        <p:nvSpPr>
          <p:cNvPr id="4" name="Text 1"/>
          <p:cNvSpPr/>
          <p:nvPr/>
        </p:nvSpPr>
        <p:spPr>
          <a:xfrm>
            <a:off x="7850238" y="6118175"/>
            <a:ext cx="9445526" cy="11337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4438"/>
              </a:lnSpc>
              <a:buNone/>
            </a:pPr>
            <a:r>
              <a:rPr lang="en-US" sz="275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Save hours on copy, follow-up, and prep—so you can spend more time with clients.</a:t>
            </a:r>
            <a:endParaRPr lang="en-US" sz="2750"/>
          </a:p>
        </p:txBody>
      </p:sp>
    </p:spTree>
    <p:extLst>
      <p:ext uri="{BB962C8B-B14F-4D97-AF65-F5344CB8AC3E}">
        <p14:creationId xmlns:p14="http://schemas.microsoft.com/office/powerpoint/2010/main" val="3674721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435F30-2E56-7FB3-FF59-C03D70C86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84" y="457200"/>
            <a:ext cx="17449032" cy="891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373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0" y="0"/>
            <a:ext cx="75438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9318" y="3660725"/>
            <a:ext cx="5534174" cy="2965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92237" y="1475483"/>
            <a:ext cx="7088238" cy="885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6938"/>
              </a:lnSpc>
              <a:buNone/>
            </a:pPr>
            <a:r>
              <a:rPr lang="en-US" sz="5563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Why This Matters</a:t>
            </a:r>
            <a:endParaRPr lang="en-US" sz="5563"/>
          </a:p>
        </p:txBody>
      </p:sp>
      <p:sp>
        <p:nvSpPr>
          <p:cNvPr id="5" name="Shape 1"/>
          <p:cNvSpPr/>
          <p:nvPr/>
        </p:nvSpPr>
        <p:spPr>
          <a:xfrm>
            <a:off x="992237" y="2786657"/>
            <a:ext cx="637878" cy="637878"/>
          </a:xfrm>
          <a:prstGeom prst="roundRect">
            <a:avLst>
              <a:gd name="adj" fmla="val 18669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2"/>
          <p:cNvSpPr/>
          <p:nvPr/>
        </p:nvSpPr>
        <p:spPr>
          <a:xfrm>
            <a:off x="1913633" y="2839791"/>
            <a:ext cx="7511206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4125"/>
              </a:lnSpc>
              <a:buNone/>
            </a:pPr>
            <a:r>
              <a:rPr lang="en-US" sz="3313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Agents Are Drowning in Admin Tasks</a:t>
            </a:r>
            <a:endParaRPr lang="en-US" sz="3313"/>
          </a:p>
        </p:txBody>
      </p:sp>
      <p:sp>
        <p:nvSpPr>
          <p:cNvPr id="7" name="Text 3"/>
          <p:cNvSpPr/>
          <p:nvPr/>
        </p:nvSpPr>
        <p:spPr>
          <a:xfrm>
            <a:off x="1913633" y="3541514"/>
            <a:ext cx="8524131" cy="1360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Writing property descriptions, crafting follow-up emails, preparing client notes, and managing endless paperwork consume precious hours that should be spent with clients.</a:t>
            </a:r>
            <a:endParaRPr lang="en-US" sz="2188"/>
          </a:p>
        </p:txBody>
      </p:sp>
      <p:sp>
        <p:nvSpPr>
          <p:cNvPr id="8" name="Shape 4"/>
          <p:cNvSpPr/>
          <p:nvPr/>
        </p:nvSpPr>
        <p:spPr>
          <a:xfrm>
            <a:off x="992237" y="5469434"/>
            <a:ext cx="637878" cy="637878"/>
          </a:xfrm>
          <a:prstGeom prst="roundRect">
            <a:avLst>
              <a:gd name="adj" fmla="val 18669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1913632" y="5522566"/>
            <a:ext cx="6887468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4125"/>
              </a:lnSpc>
              <a:buNone/>
            </a:pPr>
            <a:r>
              <a:rPr lang="en-US" sz="3313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AI Provides the Ultimate Leverage</a:t>
            </a:r>
            <a:endParaRPr lang="en-US" sz="3313"/>
          </a:p>
        </p:txBody>
      </p:sp>
      <p:sp>
        <p:nvSpPr>
          <p:cNvPr id="10" name="Text 6"/>
          <p:cNvSpPr/>
          <p:nvPr/>
        </p:nvSpPr>
        <p:spPr>
          <a:xfrm>
            <a:off x="1913633" y="6224290"/>
            <a:ext cx="8524131" cy="1360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Artificial intelligence transforms how you work: faster writing, smarter systems, and consistent follow-up processes that scale your business without burning you out.</a:t>
            </a:r>
            <a:endParaRPr lang="en-US" sz="2188"/>
          </a:p>
        </p:txBody>
      </p:sp>
      <p:sp>
        <p:nvSpPr>
          <p:cNvPr id="11" name="Text 7"/>
          <p:cNvSpPr/>
          <p:nvPr/>
        </p:nvSpPr>
        <p:spPr>
          <a:xfrm>
            <a:off x="992238" y="7904113"/>
            <a:ext cx="94455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Today's agenda:</a:t>
            </a:r>
            <a:r>
              <a:rPr lang="en-US" sz="2188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Setup → prompting (STACK) → LLMs → build 2 GPTs → Gamma presentations → bonus tools → join the community</a:t>
            </a:r>
            <a:endParaRPr lang="en-US" sz="2188"/>
          </a:p>
        </p:txBody>
      </p:sp>
    </p:spTree>
    <p:extLst>
      <p:ext uri="{BB962C8B-B14F-4D97-AF65-F5344CB8AC3E}">
        <p14:creationId xmlns:p14="http://schemas.microsoft.com/office/powerpoint/2010/main" val="2644762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4286" y="749797"/>
            <a:ext cx="9314558" cy="852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6688"/>
              </a:lnSpc>
              <a:buNone/>
            </a:pPr>
            <a:r>
              <a:rPr lang="en-US" sz="5313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Set Up Your ChatGPT Profile</a:t>
            </a:r>
            <a:endParaRPr lang="en-US" sz="5313"/>
          </a:p>
        </p:txBody>
      </p:sp>
      <p:sp>
        <p:nvSpPr>
          <p:cNvPr id="3" name="Text 1"/>
          <p:cNvSpPr/>
          <p:nvPr/>
        </p:nvSpPr>
        <p:spPr>
          <a:xfrm>
            <a:off x="954286" y="2283470"/>
            <a:ext cx="4304110" cy="511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4000"/>
              </a:lnSpc>
              <a:buNone/>
            </a:pPr>
            <a:r>
              <a:rPr lang="en-US" sz="3188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Personalization is Key</a:t>
            </a:r>
            <a:endParaRPr lang="en-US" sz="3188"/>
          </a:p>
        </p:txBody>
      </p:sp>
      <p:sp>
        <p:nvSpPr>
          <p:cNvPr id="4" name="Text 2"/>
          <p:cNvSpPr/>
          <p:nvPr/>
        </p:nvSpPr>
        <p:spPr>
          <a:xfrm>
            <a:off x="954287" y="3067348"/>
            <a:ext cx="7857084" cy="436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3375"/>
              </a:lnSpc>
              <a:buSzPct val="100000"/>
              <a:buChar char="•"/>
            </a:pPr>
            <a:r>
              <a:rPr lang="en-US" sz="212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Give it your </a:t>
            </a:r>
            <a:r>
              <a:rPr lang="en-US" sz="2125" b="1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name</a:t>
            </a:r>
            <a:r>
              <a:rPr lang="en-US" sz="212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, market area, and niche specialty</a:t>
            </a:r>
            <a:endParaRPr lang="en-US" sz="2125"/>
          </a:p>
        </p:txBody>
      </p:sp>
      <p:sp>
        <p:nvSpPr>
          <p:cNvPr id="5" name="Text 3"/>
          <p:cNvSpPr/>
          <p:nvPr/>
        </p:nvSpPr>
        <p:spPr>
          <a:xfrm>
            <a:off x="954287" y="3598961"/>
            <a:ext cx="7857084" cy="436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3375"/>
              </a:lnSpc>
              <a:buSzPct val="100000"/>
              <a:buChar char="•"/>
            </a:pPr>
            <a:r>
              <a:rPr lang="en-US" sz="212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Define your unique </a:t>
            </a:r>
            <a:r>
              <a:rPr lang="en-US" sz="2125" b="1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brand voice</a:t>
            </a:r>
            <a:r>
              <a:rPr lang="en-US" sz="212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and communication style</a:t>
            </a:r>
            <a:endParaRPr lang="en-US" sz="2125"/>
          </a:p>
        </p:txBody>
      </p:sp>
      <p:sp>
        <p:nvSpPr>
          <p:cNvPr id="6" name="Text 4"/>
          <p:cNvSpPr/>
          <p:nvPr/>
        </p:nvSpPr>
        <p:spPr>
          <a:xfrm>
            <a:off x="954287" y="4130576"/>
            <a:ext cx="7857084" cy="872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3375"/>
              </a:lnSpc>
              <a:buSzPct val="100000"/>
              <a:buChar char="•"/>
            </a:pPr>
            <a:r>
              <a:rPr lang="en-US" sz="212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Specify important </a:t>
            </a:r>
            <a:r>
              <a:rPr lang="en-US" sz="2125" b="1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constraints</a:t>
            </a:r>
            <a:r>
              <a:rPr lang="en-US" sz="212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like fair housing compliance and MLS safety rules</a:t>
            </a:r>
            <a:endParaRPr lang="en-US" sz="2125"/>
          </a:p>
        </p:txBody>
      </p:sp>
      <p:sp>
        <p:nvSpPr>
          <p:cNvPr id="7" name="Text 5"/>
          <p:cNvSpPr/>
          <p:nvPr/>
        </p:nvSpPr>
        <p:spPr>
          <a:xfrm>
            <a:off x="954287" y="5098405"/>
            <a:ext cx="7857084" cy="872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3375"/>
              </a:lnSpc>
              <a:buSzPct val="100000"/>
              <a:buChar char="•"/>
            </a:pPr>
            <a:r>
              <a:rPr lang="en-US" sz="212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Save your profile as a pinned "System" message for consistency</a:t>
            </a:r>
            <a:endParaRPr lang="en-US" sz="2125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157" y="2317552"/>
            <a:ext cx="7857084" cy="5244554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954287" y="8175575"/>
            <a:ext cx="16379429" cy="1594843"/>
          </a:xfrm>
          <a:prstGeom prst="roundRect">
            <a:avLst>
              <a:gd name="adj" fmla="val 7181"/>
            </a:avLst>
          </a:prstGeom>
          <a:solidFill>
            <a:srgbClr val="02234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940" y="8592146"/>
            <a:ext cx="340816" cy="27265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840409" y="8516391"/>
            <a:ext cx="15220653" cy="872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375"/>
              </a:lnSpc>
              <a:buNone/>
            </a:pPr>
            <a:r>
              <a:rPr lang="en-US" sz="2125" b="1">
                <a:solidFill>
                  <a:srgbClr val="FFFFF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Starter Profile Example:</a:t>
            </a:r>
            <a:r>
              <a:rPr lang="en-US" sz="2125">
                <a:solidFill>
                  <a:srgbClr val="FFFFF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"You are Jason Miller's AI assistant—DMV realtor. Match my tone: confident, clear, helpful. Follow fair housing and MLS safety rules. Always ask 3 clarifying questions before drafting content."</a:t>
            </a:r>
            <a:endParaRPr lang="en-US" sz="2125"/>
          </a:p>
        </p:txBody>
      </p:sp>
    </p:spTree>
    <p:extLst>
      <p:ext uri="{BB962C8B-B14F-4D97-AF65-F5344CB8AC3E}">
        <p14:creationId xmlns:p14="http://schemas.microsoft.com/office/powerpoint/2010/main" val="2315461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2237" y="1080791"/>
            <a:ext cx="7297043" cy="885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6938"/>
              </a:lnSpc>
              <a:buNone/>
            </a:pPr>
            <a:r>
              <a:rPr lang="en-US" sz="5563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The S.T.A.C.K. Method</a:t>
            </a:r>
            <a:endParaRPr lang="en-US" sz="5563"/>
          </a:p>
        </p:txBody>
      </p:sp>
      <p:sp>
        <p:nvSpPr>
          <p:cNvPr id="3" name="Text 1"/>
          <p:cNvSpPr/>
          <p:nvPr/>
        </p:nvSpPr>
        <p:spPr>
          <a:xfrm>
            <a:off x="992238" y="2533799"/>
            <a:ext cx="16303526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Your reliable framework for AI prompting that works across all platforms</a:t>
            </a:r>
            <a:endParaRPr lang="en-US" sz="2188"/>
          </a:p>
        </p:txBody>
      </p:sp>
      <p:sp>
        <p:nvSpPr>
          <p:cNvPr id="4" name="Shape 2"/>
          <p:cNvSpPr/>
          <p:nvPr/>
        </p:nvSpPr>
        <p:spPr>
          <a:xfrm>
            <a:off x="992237" y="3306367"/>
            <a:ext cx="5245448" cy="2648694"/>
          </a:xfrm>
          <a:prstGeom prst="roundRect">
            <a:avLst>
              <a:gd name="adj" fmla="val 4496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85280" y="3599409"/>
            <a:ext cx="4252913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4125"/>
              </a:lnSpc>
              <a:buNone/>
            </a:pPr>
            <a:r>
              <a:rPr lang="en-US" sz="3313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Set the Role</a:t>
            </a:r>
            <a:endParaRPr lang="en-US" sz="3313"/>
          </a:p>
        </p:txBody>
      </p:sp>
      <p:sp>
        <p:nvSpPr>
          <p:cNvPr id="6" name="Text 4"/>
          <p:cNvSpPr/>
          <p:nvPr/>
        </p:nvSpPr>
        <p:spPr>
          <a:xfrm>
            <a:off x="1285280" y="4301133"/>
            <a:ext cx="4659363" cy="1360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FFFFF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Define who the AI should be: luxury listing agent, buyer specialist, market analyst</a:t>
            </a:r>
            <a:endParaRPr lang="en-US" sz="2188"/>
          </a:p>
        </p:txBody>
      </p:sp>
      <p:sp>
        <p:nvSpPr>
          <p:cNvPr id="7" name="Shape 5"/>
          <p:cNvSpPr/>
          <p:nvPr/>
        </p:nvSpPr>
        <p:spPr>
          <a:xfrm>
            <a:off x="6521202" y="3306367"/>
            <a:ext cx="5245448" cy="2648694"/>
          </a:xfrm>
          <a:prstGeom prst="roundRect">
            <a:avLst>
              <a:gd name="adj" fmla="val 4496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814245" y="3599409"/>
            <a:ext cx="4252913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4125"/>
              </a:lnSpc>
              <a:buNone/>
            </a:pPr>
            <a:r>
              <a:rPr lang="en-US" sz="3313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Tell the Need</a:t>
            </a:r>
            <a:endParaRPr lang="en-US" sz="3313"/>
          </a:p>
        </p:txBody>
      </p:sp>
      <p:sp>
        <p:nvSpPr>
          <p:cNvPr id="9" name="Text 7"/>
          <p:cNvSpPr/>
          <p:nvPr/>
        </p:nvSpPr>
        <p:spPr>
          <a:xfrm>
            <a:off x="6814245" y="4301133"/>
            <a:ext cx="4659363" cy="1360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FFFFF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Clearly state what you want: property description, follow-up email, market report</a:t>
            </a:r>
            <a:endParaRPr lang="en-US" sz="2188"/>
          </a:p>
        </p:txBody>
      </p:sp>
      <p:sp>
        <p:nvSpPr>
          <p:cNvPr id="10" name="Shape 8"/>
          <p:cNvSpPr/>
          <p:nvPr/>
        </p:nvSpPr>
        <p:spPr>
          <a:xfrm>
            <a:off x="12050166" y="3306367"/>
            <a:ext cx="5245448" cy="2648694"/>
          </a:xfrm>
          <a:prstGeom prst="roundRect">
            <a:avLst>
              <a:gd name="adj" fmla="val 4496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2343210" y="3599409"/>
            <a:ext cx="4252913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4125"/>
              </a:lnSpc>
              <a:buNone/>
            </a:pPr>
            <a:r>
              <a:rPr lang="en-US" sz="3313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Add Context</a:t>
            </a:r>
            <a:endParaRPr lang="en-US" sz="3313"/>
          </a:p>
        </p:txBody>
      </p:sp>
      <p:sp>
        <p:nvSpPr>
          <p:cNvPr id="12" name="Text 10"/>
          <p:cNvSpPr/>
          <p:nvPr/>
        </p:nvSpPr>
        <p:spPr>
          <a:xfrm>
            <a:off x="12343210" y="4301133"/>
            <a:ext cx="4659363" cy="1360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FFFFF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Provide specific details: property features, client situation, market conditions</a:t>
            </a:r>
            <a:endParaRPr lang="en-US" sz="2188"/>
          </a:p>
        </p:txBody>
      </p:sp>
      <p:sp>
        <p:nvSpPr>
          <p:cNvPr id="13" name="Shape 11"/>
          <p:cNvSpPr/>
          <p:nvPr/>
        </p:nvSpPr>
        <p:spPr>
          <a:xfrm>
            <a:off x="992238" y="6238578"/>
            <a:ext cx="8009930" cy="2195066"/>
          </a:xfrm>
          <a:prstGeom prst="roundRect">
            <a:avLst>
              <a:gd name="adj" fmla="val 5425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285280" y="6531621"/>
            <a:ext cx="4252913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4125"/>
              </a:lnSpc>
              <a:buNone/>
            </a:pPr>
            <a:r>
              <a:rPr lang="en-US" sz="3313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Choose Output</a:t>
            </a:r>
            <a:endParaRPr lang="en-US" sz="3313"/>
          </a:p>
        </p:txBody>
      </p:sp>
      <p:sp>
        <p:nvSpPr>
          <p:cNvPr id="15" name="Text 13"/>
          <p:cNvSpPr/>
          <p:nvPr/>
        </p:nvSpPr>
        <p:spPr>
          <a:xfrm>
            <a:off x="1285280" y="7233346"/>
            <a:ext cx="742384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FFFFF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Specify format and length: 200-word description, 3 bullet points, email subject line</a:t>
            </a:r>
            <a:endParaRPr lang="en-US" sz="2188"/>
          </a:p>
        </p:txBody>
      </p:sp>
      <p:sp>
        <p:nvSpPr>
          <p:cNvPr id="16" name="Shape 14"/>
          <p:cNvSpPr/>
          <p:nvPr/>
        </p:nvSpPr>
        <p:spPr>
          <a:xfrm>
            <a:off x="9285685" y="6238578"/>
            <a:ext cx="8009930" cy="2195066"/>
          </a:xfrm>
          <a:prstGeom prst="roundRect">
            <a:avLst>
              <a:gd name="adj" fmla="val 5425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578727" y="6531621"/>
            <a:ext cx="4252913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4125"/>
              </a:lnSpc>
              <a:buNone/>
            </a:pPr>
            <a:r>
              <a:rPr lang="en-US" sz="3313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Keep It Going</a:t>
            </a:r>
            <a:endParaRPr lang="en-US" sz="3313"/>
          </a:p>
        </p:txBody>
      </p:sp>
      <p:sp>
        <p:nvSpPr>
          <p:cNvPr id="18" name="Text 16"/>
          <p:cNvSpPr/>
          <p:nvPr/>
        </p:nvSpPr>
        <p:spPr>
          <a:xfrm>
            <a:off x="9578728" y="7233346"/>
            <a:ext cx="742384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FFFFF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Refine and iterate: ask for variations, different tones, or additional formats</a:t>
            </a:r>
            <a:endParaRPr lang="en-US" sz="2188"/>
          </a:p>
        </p:txBody>
      </p:sp>
      <p:sp>
        <p:nvSpPr>
          <p:cNvPr id="19" name="Text 17"/>
          <p:cNvSpPr/>
          <p:nvPr/>
        </p:nvSpPr>
        <p:spPr>
          <a:xfrm>
            <a:off x="992238" y="8752583"/>
            <a:ext cx="16303526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This method works seamlessly in ChatGPT, Claude, Gemini, and Perplexity. Live demo coming up!</a:t>
            </a:r>
            <a:endParaRPr lang="en-US" sz="2188"/>
          </a:p>
        </p:txBody>
      </p:sp>
    </p:spTree>
    <p:extLst>
      <p:ext uri="{BB962C8B-B14F-4D97-AF65-F5344CB8AC3E}">
        <p14:creationId xmlns:p14="http://schemas.microsoft.com/office/powerpoint/2010/main" val="2729612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24669" y="757386"/>
            <a:ext cx="7374880" cy="825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6500"/>
              </a:lnSpc>
              <a:buNone/>
            </a:pPr>
            <a:r>
              <a:rPr lang="en-US" sz="5188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LLMs You Should Know</a:t>
            </a:r>
            <a:endParaRPr lang="en-US" sz="5188"/>
          </a:p>
        </p:txBody>
      </p:sp>
      <p:sp>
        <p:nvSpPr>
          <p:cNvPr id="3" name="Text 1"/>
          <p:cNvSpPr/>
          <p:nvPr/>
        </p:nvSpPr>
        <p:spPr>
          <a:xfrm>
            <a:off x="924670" y="2111276"/>
            <a:ext cx="16438661" cy="422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313"/>
              </a:lnSpc>
              <a:buNone/>
            </a:pPr>
            <a:r>
              <a:rPr lang="en-US" sz="206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Choose the right AI tool for each specific task to maximize your efficiency</a:t>
            </a:r>
            <a:endParaRPr lang="en-US" sz="2063"/>
          </a:p>
        </p:txBody>
      </p:sp>
      <p:sp>
        <p:nvSpPr>
          <p:cNvPr id="4" name="Shape 2"/>
          <p:cNvSpPr/>
          <p:nvPr/>
        </p:nvSpPr>
        <p:spPr>
          <a:xfrm>
            <a:off x="924670" y="2831157"/>
            <a:ext cx="8087171" cy="2507308"/>
          </a:xfrm>
          <a:prstGeom prst="roundRect">
            <a:avLst>
              <a:gd name="adj" fmla="val 4426"/>
            </a:avLst>
          </a:prstGeom>
          <a:solidFill>
            <a:srgbClr val="181616">
              <a:alpha val="95000"/>
            </a:srgbClr>
          </a:solidFill>
          <a:ln w="2286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17414" y="3123903"/>
            <a:ext cx="3962995" cy="495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875"/>
              </a:lnSpc>
              <a:buNone/>
            </a:pPr>
            <a:r>
              <a:rPr lang="en-US" sz="3063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ChatGPT</a:t>
            </a:r>
            <a:endParaRPr lang="en-US" sz="3063"/>
          </a:p>
        </p:txBody>
      </p:sp>
      <p:sp>
        <p:nvSpPr>
          <p:cNvPr id="6" name="Text 4"/>
          <p:cNvSpPr/>
          <p:nvPr/>
        </p:nvSpPr>
        <p:spPr>
          <a:xfrm>
            <a:off x="1217415" y="3777704"/>
            <a:ext cx="7501681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313"/>
              </a:lnSpc>
              <a:buNone/>
            </a:pPr>
            <a:r>
              <a:rPr lang="en-US" sz="2063" b="1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Best for:</a:t>
            </a:r>
            <a:r>
              <a:rPr lang="en-US" sz="206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Balanced writing, custom GPTs, and integrated tools. Excellent for property descriptions and client communications.</a:t>
            </a:r>
            <a:endParaRPr lang="en-US" sz="2063"/>
          </a:p>
        </p:txBody>
      </p:sp>
      <p:sp>
        <p:nvSpPr>
          <p:cNvPr id="7" name="Shape 5"/>
          <p:cNvSpPr/>
          <p:nvPr/>
        </p:nvSpPr>
        <p:spPr>
          <a:xfrm>
            <a:off x="9276010" y="2831157"/>
            <a:ext cx="8087320" cy="2507308"/>
          </a:xfrm>
          <a:prstGeom prst="roundRect">
            <a:avLst>
              <a:gd name="adj" fmla="val 4426"/>
            </a:avLst>
          </a:prstGeom>
          <a:solidFill>
            <a:srgbClr val="181616">
              <a:alpha val="95000"/>
            </a:srgbClr>
          </a:solidFill>
          <a:ln w="2286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568755" y="3123903"/>
            <a:ext cx="3962995" cy="495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875"/>
              </a:lnSpc>
              <a:buNone/>
            </a:pPr>
            <a:r>
              <a:rPr lang="en-US" sz="3063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Claude</a:t>
            </a:r>
            <a:endParaRPr lang="en-US" sz="3063"/>
          </a:p>
        </p:txBody>
      </p:sp>
      <p:sp>
        <p:nvSpPr>
          <p:cNvPr id="9" name="Text 7"/>
          <p:cNvSpPr/>
          <p:nvPr/>
        </p:nvSpPr>
        <p:spPr>
          <a:xfrm>
            <a:off x="9568755" y="3777705"/>
            <a:ext cx="7501830" cy="126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313"/>
              </a:lnSpc>
              <a:buNone/>
            </a:pPr>
            <a:r>
              <a:rPr lang="en-US" sz="2063" b="1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Best for:</a:t>
            </a:r>
            <a:r>
              <a:rPr lang="en-US" sz="206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Processing long documents and maintaining a professional, cautious tone. Perfect for contract reviews and detailed market analyses.</a:t>
            </a:r>
            <a:endParaRPr lang="en-US" sz="2063"/>
          </a:p>
        </p:txBody>
      </p:sp>
      <p:sp>
        <p:nvSpPr>
          <p:cNvPr id="10" name="Shape 8"/>
          <p:cNvSpPr/>
          <p:nvPr/>
        </p:nvSpPr>
        <p:spPr>
          <a:xfrm>
            <a:off x="924670" y="5602635"/>
            <a:ext cx="8087171" cy="2507308"/>
          </a:xfrm>
          <a:prstGeom prst="roundRect">
            <a:avLst>
              <a:gd name="adj" fmla="val 4426"/>
            </a:avLst>
          </a:prstGeom>
          <a:solidFill>
            <a:srgbClr val="181616">
              <a:alpha val="95000"/>
            </a:srgbClr>
          </a:solidFill>
          <a:ln w="2286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217414" y="5895380"/>
            <a:ext cx="3962995" cy="495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875"/>
              </a:lnSpc>
              <a:buNone/>
            </a:pPr>
            <a:r>
              <a:rPr lang="en-US" sz="3063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Gemini</a:t>
            </a:r>
            <a:endParaRPr lang="en-US" sz="3063"/>
          </a:p>
        </p:txBody>
      </p:sp>
      <p:sp>
        <p:nvSpPr>
          <p:cNvPr id="12" name="Text 10"/>
          <p:cNvSpPr/>
          <p:nvPr/>
        </p:nvSpPr>
        <p:spPr>
          <a:xfrm>
            <a:off x="1217415" y="6549182"/>
            <a:ext cx="7501681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313"/>
              </a:lnSpc>
              <a:buNone/>
            </a:pPr>
            <a:r>
              <a:rPr lang="en-US" sz="2063" b="1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Best for:</a:t>
            </a:r>
            <a:r>
              <a:rPr lang="en-US" sz="206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Google workspace integration and real-time data. Ideal for market research and Google Sheets automation.</a:t>
            </a:r>
            <a:endParaRPr lang="en-US" sz="2063"/>
          </a:p>
        </p:txBody>
      </p:sp>
      <p:sp>
        <p:nvSpPr>
          <p:cNvPr id="13" name="Shape 11"/>
          <p:cNvSpPr/>
          <p:nvPr/>
        </p:nvSpPr>
        <p:spPr>
          <a:xfrm>
            <a:off x="9276010" y="5602635"/>
            <a:ext cx="8087320" cy="2507308"/>
          </a:xfrm>
          <a:prstGeom prst="roundRect">
            <a:avLst>
              <a:gd name="adj" fmla="val 4426"/>
            </a:avLst>
          </a:prstGeom>
          <a:solidFill>
            <a:srgbClr val="181616">
              <a:alpha val="95000"/>
            </a:srgbClr>
          </a:solidFill>
          <a:ln w="2286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568755" y="5895380"/>
            <a:ext cx="3962995" cy="495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875"/>
              </a:lnSpc>
              <a:buNone/>
            </a:pPr>
            <a:r>
              <a:rPr lang="en-US" sz="3063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Perplexity</a:t>
            </a:r>
            <a:endParaRPr lang="en-US" sz="3063"/>
          </a:p>
        </p:txBody>
      </p:sp>
      <p:sp>
        <p:nvSpPr>
          <p:cNvPr id="15" name="Text 13"/>
          <p:cNvSpPr/>
          <p:nvPr/>
        </p:nvSpPr>
        <p:spPr>
          <a:xfrm>
            <a:off x="9568755" y="6549182"/>
            <a:ext cx="7501830" cy="126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313"/>
              </a:lnSpc>
              <a:buNone/>
            </a:pPr>
            <a:r>
              <a:rPr lang="en-US" sz="2063" b="1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Best for:</a:t>
            </a:r>
            <a:r>
              <a:rPr lang="en-US" sz="206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Fast research with live citations and current market data. Essential for competitive market analyses and trend reports.</a:t>
            </a:r>
            <a:endParaRPr lang="en-US" sz="2063"/>
          </a:p>
        </p:txBody>
      </p:sp>
      <p:sp>
        <p:nvSpPr>
          <p:cNvPr id="16" name="Shape 14"/>
          <p:cNvSpPr/>
          <p:nvPr/>
        </p:nvSpPr>
        <p:spPr>
          <a:xfrm>
            <a:off x="924670" y="8407153"/>
            <a:ext cx="16438661" cy="1122461"/>
          </a:xfrm>
          <a:prstGeom prst="roundRect">
            <a:avLst>
              <a:gd name="adj" fmla="val 9886"/>
            </a:avLst>
          </a:prstGeom>
          <a:solidFill>
            <a:srgbClr val="183A1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839" y="8810774"/>
            <a:ext cx="330250" cy="26417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783259" y="8737252"/>
            <a:ext cx="15315903" cy="422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313"/>
              </a:lnSpc>
              <a:buNone/>
            </a:pPr>
            <a:r>
              <a:rPr lang="en-US" sz="2063" b="1">
                <a:solidFill>
                  <a:srgbClr val="FFFFF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Pro Tip:</a:t>
            </a:r>
            <a:r>
              <a:rPr lang="en-US" sz="2063">
                <a:solidFill>
                  <a:srgbClr val="FFFFF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Use the right tool for the task, not one tool for everything. This strategic approach will dramatically improve your results.</a:t>
            </a:r>
            <a:endParaRPr lang="en-US" sz="2063"/>
          </a:p>
        </p:txBody>
      </p:sp>
    </p:spTree>
    <p:extLst>
      <p:ext uri="{BB962C8B-B14F-4D97-AF65-F5344CB8AC3E}">
        <p14:creationId xmlns:p14="http://schemas.microsoft.com/office/powerpoint/2010/main" val="1421117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0" y="0"/>
            <a:ext cx="75438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92238" y="1493341"/>
            <a:ext cx="9445526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6938"/>
              </a:lnSpc>
              <a:buNone/>
            </a:pPr>
            <a:r>
              <a:rPr lang="en-US" sz="5563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Research Warm-Up with Perplexity</a:t>
            </a:r>
            <a:endParaRPr lang="en-US" sz="5563"/>
          </a:p>
        </p:txBody>
      </p:sp>
      <p:sp>
        <p:nvSpPr>
          <p:cNvPr id="4" name="Text 1"/>
          <p:cNvSpPr/>
          <p:nvPr/>
        </p:nvSpPr>
        <p:spPr>
          <a:xfrm>
            <a:off x="992237" y="3690492"/>
            <a:ext cx="5448598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4125"/>
              </a:lnSpc>
              <a:buNone/>
            </a:pPr>
            <a:r>
              <a:rPr lang="en-US" sz="3313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Master Market Intelligence</a:t>
            </a:r>
            <a:endParaRPr lang="en-US" sz="3313"/>
          </a:p>
        </p:txBody>
      </p:sp>
      <p:sp>
        <p:nvSpPr>
          <p:cNvPr id="5" name="Text 2"/>
          <p:cNvSpPr/>
          <p:nvPr/>
        </p:nvSpPr>
        <p:spPr>
          <a:xfrm>
            <a:off x="992238" y="4647308"/>
            <a:ext cx="94455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3563"/>
              </a:lnSpc>
              <a:buSzPct val="100000"/>
              <a:buChar char="•"/>
            </a:pPr>
            <a:r>
              <a:rPr lang="en-US" sz="2188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Discover top agent content strategies and optimal posting schedules for your market</a:t>
            </a:r>
            <a:endParaRPr lang="en-US" sz="2188"/>
          </a:p>
        </p:txBody>
      </p:sp>
      <p:sp>
        <p:nvSpPr>
          <p:cNvPr id="6" name="Text 3"/>
          <p:cNvSpPr/>
          <p:nvPr/>
        </p:nvSpPr>
        <p:spPr>
          <a:xfrm>
            <a:off x="992238" y="5653683"/>
            <a:ext cx="94455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3563"/>
              </a:lnSpc>
              <a:buSzPct val="100000"/>
              <a:buChar char="•"/>
            </a:pPr>
            <a:r>
              <a:rPr lang="en-US" sz="2188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Extract proven, repeatable patterns that align with your brand voice and target audience</a:t>
            </a:r>
            <a:endParaRPr lang="en-US" sz="2188"/>
          </a:p>
        </p:txBody>
      </p:sp>
      <p:sp>
        <p:nvSpPr>
          <p:cNvPr id="7" name="Text 4"/>
          <p:cNvSpPr/>
          <p:nvPr/>
        </p:nvSpPr>
        <p:spPr>
          <a:xfrm>
            <a:off x="992238" y="6660060"/>
            <a:ext cx="94455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3563"/>
              </a:lnSpc>
              <a:buSzPct val="100000"/>
              <a:buChar char="•"/>
            </a:pPr>
            <a:r>
              <a:rPr lang="en-US" sz="2188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Build a library of research templates you can reuse for different neighborhoods and property types</a:t>
            </a:r>
            <a:endParaRPr lang="en-US" sz="2188"/>
          </a:p>
        </p:txBody>
      </p:sp>
      <p:sp>
        <p:nvSpPr>
          <p:cNvPr id="8" name="Text 5"/>
          <p:cNvSpPr/>
          <p:nvPr/>
        </p:nvSpPr>
        <p:spPr>
          <a:xfrm>
            <a:off x="992238" y="7886255"/>
            <a:ext cx="94455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We'll walk through creating your first research prompt and saving it as a reusable template that keeps you ahead of market trends.</a:t>
            </a:r>
            <a:endParaRPr lang="en-US" sz="2188"/>
          </a:p>
        </p:txBody>
      </p:sp>
    </p:spTree>
    <p:extLst>
      <p:ext uri="{BB962C8B-B14F-4D97-AF65-F5344CB8AC3E}">
        <p14:creationId xmlns:p14="http://schemas.microsoft.com/office/powerpoint/2010/main" val="3118274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2009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50238" y="3205014"/>
            <a:ext cx="9445526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6938"/>
              </a:lnSpc>
              <a:buNone/>
            </a:pPr>
            <a:r>
              <a:rPr lang="en-US" sz="5563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Sell Strategy — 8729 Ritchboro Rd</a:t>
            </a:r>
            <a:endParaRPr lang="en-US" sz="5563"/>
          </a:p>
        </p:txBody>
      </p:sp>
      <p:sp>
        <p:nvSpPr>
          <p:cNvPr id="4" name="Text 1"/>
          <p:cNvSpPr/>
          <p:nvPr/>
        </p:nvSpPr>
        <p:spPr>
          <a:xfrm>
            <a:off x="7850238" y="5402164"/>
            <a:ext cx="9445526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District Heights, MD • Prepared by Jason Miller, Samson Properties</a:t>
            </a:r>
            <a:endParaRPr lang="en-US" sz="2188"/>
          </a:p>
        </p:txBody>
      </p:sp>
      <p:sp>
        <p:nvSpPr>
          <p:cNvPr id="5" name="Text 2"/>
          <p:cNvSpPr/>
          <p:nvPr/>
        </p:nvSpPr>
        <p:spPr>
          <a:xfrm>
            <a:off x="7850238" y="6174731"/>
            <a:ext cx="94455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Strategic pricing and preparation recommendations to maximize your sale</a:t>
            </a:r>
            <a:endParaRPr lang="en-US" sz="2188"/>
          </a:p>
        </p:txBody>
      </p:sp>
    </p:spTree>
    <p:extLst>
      <p:ext uri="{BB962C8B-B14F-4D97-AF65-F5344CB8AC3E}">
        <p14:creationId xmlns:p14="http://schemas.microsoft.com/office/powerpoint/2010/main" val="2576326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5337" y="624929"/>
            <a:ext cx="5681663" cy="710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5563"/>
              </a:lnSpc>
              <a:buNone/>
            </a:pPr>
            <a:r>
              <a:rPr lang="en-US" sz="4438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Property Snapshot</a:t>
            </a:r>
            <a:endParaRPr lang="en-US" sz="4438"/>
          </a:p>
        </p:txBody>
      </p:sp>
      <p:sp>
        <p:nvSpPr>
          <p:cNvPr id="3" name="Shape 1"/>
          <p:cNvSpPr/>
          <p:nvPr/>
        </p:nvSpPr>
        <p:spPr>
          <a:xfrm>
            <a:off x="795338" y="1931491"/>
            <a:ext cx="511225" cy="511225"/>
          </a:xfrm>
          <a:prstGeom prst="roundRect">
            <a:avLst>
              <a:gd name="adj" fmla="val 40011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533823" y="2009478"/>
            <a:ext cx="2840831" cy="355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750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Home Features</a:t>
            </a:r>
            <a:endParaRPr lang="en-US" sz="2188"/>
          </a:p>
        </p:txBody>
      </p:sp>
      <p:sp>
        <p:nvSpPr>
          <p:cNvPr id="5" name="Text 3"/>
          <p:cNvSpPr/>
          <p:nvPr/>
        </p:nvSpPr>
        <p:spPr>
          <a:xfrm>
            <a:off x="1533822" y="2591841"/>
            <a:ext cx="9057978" cy="363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813"/>
              </a:lnSpc>
              <a:buSzPct val="100000"/>
              <a:buChar char="•"/>
            </a:pPr>
            <a:r>
              <a:rPr lang="en-US" sz="175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3 bedrooms, 1.5 bathrooms</a:t>
            </a:r>
            <a:endParaRPr lang="en-US" sz="1750"/>
          </a:p>
        </p:txBody>
      </p:sp>
      <p:sp>
        <p:nvSpPr>
          <p:cNvPr id="6" name="Text 4"/>
          <p:cNvSpPr/>
          <p:nvPr/>
        </p:nvSpPr>
        <p:spPr>
          <a:xfrm>
            <a:off x="1533822" y="3034902"/>
            <a:ext cx="9057978" cy="363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813"/>
              </a:lnSpc>
              <a:buSzPct val="100000"/>
              <a:buChar char="•"/>
            </a:pPr>
            <a:r>
              <a:rPr lang="en-US" sz="175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2-level home with finished basement</a:t>
            </a:r>
            <a:endParaRPr lang="en-US" sz="1750"/>
          </a:p>
        </p:txBody>
      </p:sp>
      <p:sp>
        <p:nvSpPr>
          <p:cNvPr id="7" name="Text 5"/>
          <p:cNvSpPr/>
          <p:nvPr/>
        </p:nvSpPr>
        <p:spPr>
          <a:xfrm>
            <a:off x="1533822" y="3477965"/>
            <a:ext cx="9057978" cy="363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813"/>
              </a:lnSpc>
              <a:buSzPct val="100000"/>
              <a:buChar char="•"/>
            </a:pPr>
            <a:r>
              <a:rPr lang="en-US" sz="175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1,200+ finished square feet</a:t>
            </a:r>
            <a:endParaRPr lang="en-US" sz="1750"/>
          </a:p>
        </p:txBody>
      </p:sp>
      <p:sp>
        <p:nvSpPr>
          <p:cNvPr id="8" name="Text 6"/>
          <p:cNvSpPr/>
          <p:nvPr/>
        </p:nvSpPr>
        <p:spPr>
          <a:xfrm>
            <a:off x="1533822" y="3921026"/>
            <a:ext cx="9057978" cy="363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813"/>
              </a:lnSpc>
              <a:buSzPct val="100000"/>
              <a:buChar char="•"/>
            </a:pPr>
            <a:r>
              <a:rPr lang="en-US" sz="175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0.25 acre lot with mature landscaping</a:t>
            </a:r>
            <a:endParaRPr lang="en-US" sz="1750"/>
          </a:p>
        </p:txBody>
      </p:sp>
      <p:sp>
        <p:nvSpPr>
          <p:cNvPr id="9" name="Shape 7"/>
          <p:cNvSpPr/>
          <p:nvPr/>
        </p:nvSpPr>
        <p:spPr>
          <a:xfrm>
            <a:off x="795338" y="4739134"/>
            <a:ext cx="511225" cy="511225"/>
          </a:xfrm>
          <a:prstGeom prst="roundRect">
            <a:avLst>
              <a:gd name="adj" fmla="val 40011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533823" y="4817121"/>
            <a:ext cx="2840831" cy="355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750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Location Highlights</a:t>
            </a:r>
            <a:endParaRPr lang="en-US" sz="2188"/>
          </a:p>
        </p:txBody>
      </p:sp>
      <p:sp>
        <p:nvSpPr>
          <p:cNvPr id="11" name="Text 9"/>
          <p:cNvSpPr/>
          <p:nvPr/>
        </p:nvSpPr>
        <p:spPr>
          <a:xfrm>
            <a:off x="1533822" y="5399484"/>
            <a:ext cx="9057978" cy="363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813"/>
              </a:lnSpc>
              <a:buSzPct val="100000"/>
              <a:buChar char="•"/>
            </a:pPr>
            <a:r>
              <a:rPr lang="en-US" sz="175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Established District Heights neighborhood</a:t>
            </a:r>
            <a:endParaRPr lang="en-US" sz="1750"/>
          </a:p>
        </p:txBody>
      </p:sp>
      <p:sp>
        <p:nvSpPr>
          <p:cNvPr id="12" name="Text 10"/>
          <p:cNvSpPr/>
          <p:nvPr/>
        </p:nvSpPr>
        <p:spPr>
          <a:xfrm>
            <a:off x="1533822" y="5842546"/>
            <a:ext cx="9057978" cy="363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813"/>
              </a:lnSpc>
              <a:buSzPct val="100000"/>
              <a:buChar char="•"/>
            </a:pPr>
            <a:r>
              <a:rPr lang="en-US" sz="175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Close to shopping and transit</a:t>
            </a:r>
            <a:endParaRPr lang="en-US" sz="1750"/>
          </a:p>
        </p:txBody>
      </p:sp>
      <p:sp>
        <p:nvSpPr>
          <p:cNvPr id="13" name="Text 11"/>
          <p:cNvSpPr/>
          <p:nvPr/>
        </p:nvSpPr>
        <p:spPr>
          <a:xfrm>
            <a:off x="1533822" y="6285607"/>
            <a:ext cx="9057978" cy="363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813"/>
              </a:lnSpc>
              <a:buSzPct val="100000"/>
              <a:buChar char="•"/>
            </a:pPr>
            <a:r>
              <a:rPr lang="en-US" sz="175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No HOA fees</a:t>
            </a:r>
            <a:endParaRPr lang="en-US" sz="1750"/>
          </a:p>
        </p:txBody>
      </p:sp>
      <p:sp>
        <p:nvSpPr>
          <p:cNvPr id="14" name="Text 12"/>
          <p:cNvSpPr/>
          <p:nvPr/>
        </p:nvSpPr>
        <p:spPr>
          <a:xfrm>
            <a:off x="1533822" y="6728669"/>
            <a:ext cx="9057978" cy="363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813"/>
              </a:lnSpc>
              <a:buSzPct val="100000"/>
              <a:buChar char="•"/>
            </a:pPr>
            <a:r>
              <a:rPr lang="en-US" sz="175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Built 1960s with original hardwood floors</a:t>
            </a:r>
            <a:endParaRPr lang="en-US" sz="175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859" y="1931491"/>
            <a:ext cx="6346180" cy="6346180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11155859" y="8533211"/>
            <a:ext cx="6346180" cy="1692771"/>
          </a:xfrm>
          <a:prstGeom prst="roundRect">
            <a:avLst>
              <a:gd name="adj" fmla="val 12083"/>
            </a:avLst>
          </a:prstGeom>
          <a:solidFill>
            <a:srgbClr val="B5DAF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3119" y="8875365"/>
            <a:ext cx="283964" cy="22726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1894344" y="8817175"/>
            <a:ext cx="5380435" cy="1090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13"/>
              </a:lnSpc>
              <a:buNone/>
            </a:pPr>
            <a:r>
              <a:rPr lang="en-US" sz="175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Property shows well but may benefit from cosmetic updates to compete with recently renovated comparables</a:t>
            </a:r>
            <a:endParaRPr lang="en-US" sz="1750"/>
          </a:p>
        </p:txBody>
      </p:sp>
    </p:spTree>
    <p:extLst>
      <p:ext uri="{BB962C8B-B14F-4D97-AF65-F5344CB8AC3E}">
        <p14:creationId xmlns:p14="http://schemas.microsoft.com/office/powerpoint/2010/main" val="427824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2238" y="1602582"/>
            <a:ext cx="9689009" cy="885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6938"/>
              </a:lnSpc>
              <a:buNone/>
            </a:pPr>
            <a:r>
              <a:rPr lang="en-US" sz="5563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Recent Closed Sales Analysis</a:t>
            </a:r>
            <a:endParaRPr lang="en-US" sz="5563"/>
          </a:p>
        </p:txBody>
      </p:sp>
      <p:sp>
        <p:nvSpPr>
          <p:cNvPr id="3" name="Text 1"/>
          <p:cNvSpPr/>
          <p:nvPr/>
        </p:nvSpPr>
        <p:spPr>
          <a:xfrm>
            <a:off x="992238" y="3055591"/>
            <a:ext cx="16303526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Comparable sales within 0.5 miles over the past 6 months:</a:t>
            </a:r>
            <a:endParaRPr lang="en-US" sz="2188"/>
          </a:p>
        </p:txBody>
      </p:sp>
      <p:sp>
        <p:nvSpPr>
          <p:cNvPr id="4" name="Shape 2"/>
          <p:cNvSpPr/>
          <p:nvPr/>
        </p:nvSpPr>
        <p:spPr>
          <a:xfrm>
            <a:off x="992238" y="3828158"/>
            <a:ext cx="16303526" cy="4083546"/>
          </a:xfrm>
          <a:prstGeom prst="roundRect">
            <a:avLst>
              <a:gd name="adj" fmla="val 6249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01763" y="3837683"/>
            <a:ext cx="16284476" cy="81289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285578" y="4017318"/>
            <a:ext cx="3499246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Address</a:t>
            </a:r>
            <a:endParaRPr lang="en-US" sz="2188"/>
          </a:p>
        </p:txBody>
      </p:sp>
      <p:sp>
        <p:nvSpPr>
          <p:cNvPr id="7" name="Text 5"/>
          <p:cNvSpPr/>
          <p:nvPr/>
        </p:nvSpPr>
        <p:spPr>
          <a:xfrm>
            <a:off x="5361385" y="4017318"/>
            <a:ext cx="1866008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Close Date</a:t>
            </a:r>
            <a:endParaRPr lang="en-US" sz="2188"/>
          </a:p>
        </p:txBody>
      </p:sp>
      <p:sp>
        <p:nvSpPr>
          <p:cNvPr id="8" name="Text 6"/>
          <p:cNvSpPr/>
          <p:nvPr/>
        </p:nvSpPr>
        <p:spPr>
          <a:xfrm>
            <a:off x="7803952" y="4017318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List Price</a:t>
            </a:r>
            <a:endParaRPr lang="en-US" sz="2188"/>
          </a:p>
        </p:txBody>
      </p:sp>
      <p:sp>
        <p:nvSpPr>
          <p:cNvPr id="9" name="Text 7"/>
          <p:cNvSpPr/>
          <p:nvPr/>
        </p:nvSpPr>
        <p:spPr>
          <a:xfrm>
            <a:off x="9758066" y="4017318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Sale Price</a:t>
            </a:r>
            <a:endParaRPr lang="en-US" sz="2188"/>
          </a:p>
        </p:txBody>
      </p:sp>
      <p:sp>
        <p:nvSpPr>
          <p:cNvPr id="10" name="Text 8"/>
          <p:cNvSpPr/>
          <p:nvPr/>
        </p:nvSpPr>
        <p:spPr>
          <a:xfrm>
            <a:off x="11712179" y="4017318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$/SF</a:t>
            </a:r>
            <a:endParaRPr lang="en-US" sz="2188"/>
          </a:p>
        </p:txBody>
      </p:sp>
      <p:sp>
        <p:nvSpPr>
          <p:cNvPr id="11" name="Text 9"/>
          <p:cNvSpPr/>
          <p:nvPr/>
        </p:nvSpPr>
        <p:spPr>
          <a:xfrm>
            <a:off x="13666292" y="4017318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BR/BA</a:t>
            </a:r>
            <a:endParaRPr lang="en-US" sz="2188"/>
          </a:p>
        </p:txBody>
      </p:sp>
      <p:sp>
        <p:nvSpPr>
          <p:cNvPr id="12" name="Text 10"/>
          <p:cNvSpPr/>
          <p:nvPr/>
        </p:nvSpPr>
        <p:spPr>
          <a:xfrm>
            <a:off x="15620406" y="4017318"/>
            <a:ext cx="1382316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DOM</a:t>
            </a:r>
            <a:endParaRPr lang="en-US" sz="2188"/>
          </a:p>
        </p:txBody>
      </p:sp>
      <p:sp>
        <p:nvSpPr>
          <p:cNvPr id="13" name="Shape 11"/>
          <p:cNvSpPr/>
          <p:nvPr/>
        </p:nvSpPr>
        <p:spPr>
          <a:xfrm>
            <a:off x="1001763" y="4650582"/>
            <a:ext cx="16284476" cy="81289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285578" y="4830217"/>
            <a:ext cx="3499246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8735 Ritchboro Rd</a:t>
            </a:r>
            <a:endParaRPr lang="en-US" sz="2188"/>
          </a:p>
        </p:txBody>
      </p:sp>
      <p:sp>
        <p:nvSpPr>
          <p:cNvPr id="15" name="Text 13"/>
          <p:cNvSpPr/>
          <p:nvPr/>
        </p:nvSpPr>
        <p:spPr>
          <a:xfrm>
            <a:off x="5361385" y="4830217"/>
            <a:ext cx="1866008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Dec 2024</a:t>
            </a:r>
            <a:endParaRPr lang="en-US" sz="2188"/>
          </a:p>
        </p:txBody>
      </p:sp>
      <p:sp>
        <p:nvSpPr>
          <p:cNvPr id="16" name="Text 14"/>
          <p:cNvSpPr/>
          <p:nvPr/>
        </p:nvSpPr>
        <p:spPr>
          <a:xfrm>
            <a:off x="7803952" y="4830217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$285,000</a:t>
            </a:r>
            <a:endParaRPr lang="en-US" sz="2188"/>
          </a:p>
        </p:txBody>
      </p:sp>
      <p:sp>
        <p:nvSpPr>
          <p:cNvPr id="17" name="Text 15"/>
          <p:cNvSpPr/>
          <p:nvPr/>
        </p:nvSpPr>
        <p:spPr>
          <a:xfrm>
            <a:off x="9758066" y="4830217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$275,000</a:t>
            </a:r>
            <a:endParaRPr lang="en-US" sz="2188"/>
          </a:p>
        </p:txBody>
      </p:sp>
      <p:sp>
        <p:nvSpPr>
          <p:cNvPr id="18" name="Text 16"/>
          <p:cNvSpPr/>
          <p:nvPr/>
        </p:nvSpPr>
        <p:spPr>
          <a:xfrm>
            <a:off x="11712179" y="4830217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$198</a:t>
            </a:r>
            <a:endParaRPr lang="en-US" sz="2188"/>
          </a:p>
        </p:txBody>
      </p:sp>
      <p:sp>
        <p:nvSpPr>
          <p:cNvPr id="19" name="Text 17"/>
          <p:cNvSpPr/>
          <p:nvPr/>
        </p:nvSpPr>
        <p:spPr>
          <a:xfrm>
            <a:off x="13666292" y="4830217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3/1.5</a:t>
            </a:r>
            <a:endParaRPr lang="en-US" sz="2188"/>
          </a:p>
        </p:txBody>
      </p:sp>
      <p:sp>
        <p:nvSpPr>
          <p:cNvPr id="20" name="Text 18"/>
          <p:cNvSpPr/>
          <p:nvPr/>
        </p:nvSpPr>
        <p:spPr>
          <a:xfrm>
            <a:off x="15620406" y="4830217"/>
            <a:ext cx="1382316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45</a:t>
            </a:r>
            <a:endParaRPr lang="en-US" sz="2188"/>
          </a:p>
        </p:txBody>
      </p:sp>
      <p:sp>
        <p:nvSpPr>
          <p:cNvPr id="21" name="Shape 19"/>
          <p:cNvSpPr/>
          <p:nvPr/>
        </p:nvSpPr>
        <p:spPr>
          <a:xfrm>
            <a:off x="1001763" y="5463481"/>
            <a:ext cx="16284476" cy="81289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285578" y="5643117"/>
            <a:ext cx="3499246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8721 Ritchboro Rd</a:t>
            </a:r>
            <a:endParaRPr lang="en-US" sz="2188"/>
          </a:p>
        </p:txBody>
      </p:sp>
      <p:sp>
        <p:nvSpPr>
          <p:cNvPr id="23" name="Text 21"/>
          <p:cNvSpPr/>
          <p:nvPr/>
        </p:nvSpPr>
        <p:spPr>
          <a:xfrm>
            <a:off x="5361385" y="5643117"/>
            <a:ext cx="1866008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Nov 2024</a:t>
            </a:r>
            <a:endParaRPr lang="en-US" sz="2188"/>
          </a:p>
        </p:txBody>
      </p:sp>
      <p:sp>
        <p:nvSpPr>
          <p:cNvPr id="24" name="Text 22"/>
          <p:cNvSpPr/>
          <p:nvPr/>
        </p:nvSpPr>
        <p:spPr>
          <a:xfrm>
            <a:off x="7803952" y="5643117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$295,000</a:t>
            </a:r>
            <a:endParaRPr lang="en-US" sz="2188"/>
          </a:p>
        </p:txBody>
      </p:sp>
      <p:sp>
        <p:nvSpPr>
          <p:cNvPr id="25" name="Text 23"/>
          <p:cNvSpPr/>
          <p:nvPr/>
        </p:nvSpPr>
        <p:spPr>
          <a:xfrm>
            <a:off x="9758066" y="5643117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$290,000</a:t>
            </a:r>
            <a:endParaRPr lang="en-US" sz="2188"/>
          </a:p>
        </p:txBody>
      </p:sp>
      <p:sp>
        <p:nvSpPr>
          <p:cNvPr id="26" name="Text 24"/>
          <p:cNvSpPr/>
          <p:nvPr/>
        </p:nvSpPr>
        <p:spPr>
          <a:xfrm>
            <a:off x="11712179" y="5643117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$208</a:t>
            </a:r>
            <a:endParaRPr lang="en-US" sz="2188"/>
          </a:p>
        </p:txBody>
      </p:sp>
      <p:sp>
        <p:nvSpPr>
          <p:cNvPr id="27" name="Text 25"/>
          <p:cNvSpPr/>
          <p:nvPr/>
        </p:nvSpPr>
        <p:spPr>
          <a:xfrm>
            <a:off x="13666292" y="5643117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3/2</a:t>
            </a:r>
            <a:endParaRPr lang="en-US" sz="2188"/>
          </a:p>
        </p:txBody>
      </p:sp>
      <p:sp>
        <p:nvSpPr>
          <p:cNvPr id="28" name="Text 26"/>
          <p:cNvSpPr/>
          <p:nvPr/>
        </p:nvSpPr>
        <p:spPr>
          <a:xfrm>
            <a:off x="15620406" y="5643117"/>
            <a:ext cx="1382316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28</a:t>
            </a:r>
            <a:endParaRPr lang="en-US" sz="2188"/>
          </a:p>
        </p:txBody>
      </p:sp>
      <p:sp>
        <p:nvSpPr>
          <p:cNvPr id="29" name="Shape 27"/>
          <p:cNvSpPr/>
          <p:nvPr/>
        </p:nvSpPr>
        <p:spPr>
          <a:xfrm>
            <a:off x="1001763" y="6276381"/>
            <a:ext cx="16284476" cy="81289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285578" y="6456016"/>
            <a:ext cx="3499246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8810 Allendale Dr</a:t>
            </a:r>
            <a:endParaRPr lang="en-US" sz="2188"/>
          </a:p>
        </p:txBody>
      </p:sp>
      <p:sp>
        <p:nvSpPr>
          <p:cNvPr id="31" name="Text 29"/>
          <p:cNvSpPr/>
          <p:nvPr/>
        </p:nvSpPr>
        <p:spPr>
          <a:xfrm>
            <a:off x="5361385" y="6456016"/>
            <a:ext cx="1866008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Oct 2024</a:t>
            </a:r>
            <a:endParaRPr lang="en-US" sz="2188"/>
          </a:p>
        </p:txBody>
      </p:sp>
      <p:sp>
        <p:nvSpPr>
          <p:cNvPr id="32" name="Text 30"/>
          <p:cNvSpPr/>
          <p:nvPr/>
        </p:nvSpPr>
        <p:spPr>
          <a:xfrm>
            <a:off x="7803952" y="6456016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$270,000</a:t>
            </a:r>
            <a:endParaRPr lang="en-US" sz="2188"/>
          </a:p>
        </p:txBody>
      </p:sp>
      <p:sp>
        <p:nvSpPr>
          <p:cNvPr id="33" name="Text 31"/>
          <p:cNvSpPr/>
          <p:nvPr/>
        </p:nvSpPr>
        <p:spPr>
          <a:xfrm>
            <a:off x="9758066" y="6456016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$265,000</a:t>
            </a:r>
            <a:endParaRPr lang="en-US" sz="2188"/>
          </a:p>
        </p:txBody>
      </p:sp>
      <p:sp>
        <p:nvSpPr>
          <p:cNvPr id="34" name="Text 32"/>
          <p:cNvSpPr/>
          <p:nvPr/>
        </p:nvSpPr>
        <p:spPr>
          <a:xfrm>
            <a:off x="11712179" y="6456016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$185</a:t>
            </a:r>
            <a:endParaRPr lang="en-US" sz="2188"/>
          </a:p>
        </p:txBody>
      </p:sp>
      <p:sp>
        <p:nvSpPr>
          <p:cNvPr id="35" name="Text 33"/>
          <p:cNvSpPr/>
          <p:nvPr/>
        </p:nvSpPr>
        <p:spPr>
          <a:xfrm>
            <a:off x="13666292" y="6456016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3/1</a:t>
            </a:r>
            <a:endParaRPr lang="en-US" sz="2188"/>
          </a:p>
        </p:txBody>
      </p:sp>
      <p:sp>
        <p:nvSpPr>
          <p:cNvPr id="36" name="Text 34"/>
          <p:cNvSpPr/>
          <p:nvPr/>
        </p:nvSpPr>
        <p:spPr>
          <a:xfrm>
            <a:off x="15620406" y="6456016"/>
            <a:ext cx="1382316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52</a:t>
            </a:r>
            <a:endParaRPr lang="en-US" sz="2188"/>
          </a:p>
        </p:txBody>
      </p:sp>
      <p:sp>
        <p:nvSpPr>
          <p:cNvPr id="37" name="Shape 35"/>
          <p:cNvSpPr/>
          <p:nvPr/>
        </p:nvSpPr>
        <p:spPr>
          <a:xfrm>
            <a:off x="1001763" y="7089279"/>
            <a:ext cx="16284476" cy="81289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1285578" y="7268916"/>
            <a:ext cx="3499246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8603 Darcy Rd</a:t>
            </a:r>
            <a:endParaRPr lang="en-US" sz="2188"/>
          </a:p>
        </p:txBody>
      </p:sp>
      <p:sp>
        <p:nvSpPr>
          <p:cNvPr id="39" name="Text 37"/>
          <p:cNvSpPr/>
          <p:nvPr/>
        </p:nvSpPr>
        <p:spPr>
          <a:xfrm>
            <a:off x="5361385" y="7268916"/>
            <a:ext cx="1866008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Sep 2024</a:t>
            </a:r>
            <a:endParaRPr lang="en-US" sz="2188"/>
          </a:p>
        </p:txBody>
      </p:sp>
      <p:sp>
        <p:nvSpPr>
          <p:cNvPr id="40" name="Text 38"/>
          <p:cNvSpPr/>
          <p:nvPr/>
        </p:nvSpPr>
        <p:spPr>
          <a:xfrm>
            <a:off x="7803952" y="7268916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$305,000</a:t>
            </a:r>
            <a:endParaRPr lang="en-US" sz="2188"/>
          </a:p>
        </p:txBody>
      </p:sp>
      <p:sp>
        <p:nvSpPr>
          <p:cNvPr id="41" name="Text 39"/>
          <p:cNvSpPr/>
          <p:nvPr/>
        </p:nvSpPr>
        <p:spPr>
          <a:xfrm>
            <a:off x="9758066" y="7268916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$298,000</a:t>
            </a:r>
            <a:endParaRPr lang="en-US" sz="2188"/>
          </a:p>
        </p:txBody>
      </p:sp>
      <p:sp>
        <p:nvSpPr>
          <p:cNvPr id="42" name="Text 40"/>
          <p:cNvSpPr/>
          <p:nvPr/>
        </p:nvSpPr>
        <p:spPr>
          <a:xfrm>
            <a:off x="11712179" y="7268916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$215</a:t>
            </a:r>
            <a:endParaRPr lang="en-US" sz="2188"/>
          </a:p>
        </p:txBody>
      </p:sp>
      <p:sp>
        <p:nvSpPr>
          <p:cNvPr id="43" name="Text 41"/>
          <p:cNvSpPr/>
          <p:nvPr/>
        </p:nvSpPr>
        <p:spPr>
          <a:xfrm>
            <a:off x="13666292" y="7268916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4/2</a:t>
            </a:r>
            <a:endParaRPr lang="en-US" sz="2188"/>
          </a:p>
        </p:txBody>
      </p:sp>
      <p:sp>
        <p:nvSpPr>
          <p:cNvPr id="44" name="Text 42"/>
          <p:cNvSpPr/>
          <p:nvPr/>
        </p:nvSpPr>
        <p:spPr>
          <a:xfrm>
            <a:off x="15620406" y="7268916"/>
            <a:ext cx="1382316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22</a:t>
            </a:r>
            <a:endParaRPr lang="en-US" sz="2188"/>
          </a:p>
        </p:txBody>
      </p:sp>
      <p:sp>
        <p:nvSpPr>
          <p:cNvPr id="45" name="Text 43"/>
          <p:cNvSpPr/>
          <p:nvPr/>
        </p:nvSpPr>
        <p:spPr>
          <a:xfrm>
            <a:off x="992238" y="8230642"/>
            <a:ext cx="16303526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Average sale price: $282,000 | Average $/SF: $202 | Average DOM: 37 days</a:t>
            </a:r>
            <a:endParaRPr lang="en-US" sz="2188"/>
          </a:p>
        </p:txBody>
      </p:sp>
    </p:spTree>
    <p:extLst>
      <p:ext uri="{BB962C8B-B14F-4D97-AF65-F5344CB8AC3E}">
        <p14:creationId xmlns:p14="http://schemas.microsoft.com/office/powerpoint/2010/main" val="3127635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2238" y="1782217"/>
            <a:ext cx="9494044" cy="885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6938"/>
              </a:lnSpc>
              <a:buNone/>
            </a:pPr>
            <a:r>
              <a:rPr lang="en-US" sz="5563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Current Market Competition</a:t>
            </a:r>
            <a:endParaRPr lang="en-US" sz="5563"/>
          </a:p>
        </p:txBody>
      </p:sp>
      <p:sp>
        <p:nvSpPr>
          <p:cNvPr id="3" name="Text 1"/>
          <p:cNvSpPr/>
          <p:nvPr/>
        </p:nvSpPr>
        <p:spPr>
          <a:xfrm>
            <a:off x="992238" y="3235227"/>
            <a:ext cx="16303526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Active listings and pending sales in your immediate area:</a:t>
            </a:r>
            <a:endParaRPr lang="en-US" sz="2188"/>
          </a:p>
        </p:txBody>
      </p:sp>
      <p:sp>
        <p:nvSpPr>
          <p:cNvPr id="4" name="Shape 2"/>
          <p:cNvSpPr/>
          <p:nvPr/>
        </p:nvSpPr>
        <p:spPr>
          <a:xfrm>
            <a:off x="992238" y="4007793"/>
            <a:ext cx="16303526" cy="3724275"/>
          </a:xfrm>
          <a:prstGeom prst="roundRect">
            <a:avLst>
              <a:gd name="adj" fmla="val 6852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01763" y="4017318"/>
            <a:ext cx="16284476" cy="81289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285726" y="4196954"/>
            <a:ext cx="4313485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Address</a:t>
            </a:r>
            <a:endParaRPr lang="en-US" sz="2188"/>
          </a:p>
        </p:txBody>
      </p:sp>
      <p:sp>
        <p:nvSpPr>
          <p:cNvPr id="7" name="Text 5"/>
          <p:cNvSpPr/>
          <p:nvPr/>
        </p:nvSpPr>
        <p:spPr>
          <a:xfrm>
            <a:off x="6175772" y="4196954"/>
            <a:ext cx="1866008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Status</a:t>
            </a:r>
            <a:endParaRPr lang="en-US" sz="2188"/>
          </a:p>
        </p:txBody>
      </p:sp>
      <p:sp>
        <p:nvSpPr>
          <p:cNvPr id="8" name="Text 6"/>
          <p:cNvSpPr/>
          <p:nvPr/>
        </p:nvSpPr>
        <p:spPr>
          <a:xfrm>
            <a:off x="8618339" y="4196954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List Price</a:t>
            </a:r>
            <a:endParaRPr lang="en-US" sz="2188"/>
          </a:p>
        </p:txBody>
      </p:sp>
      <p:sp>
        <p:nvSpPr>
          <p:cNvPr id="9" name="Text 7"/>
          <p:cNvSpPr/>
          <p:nvPr/>
        </p:nvSpPr>
        <p:spPr>
          <a:xfrm>
            <a:off x="10572453" y="4196954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$/SF</a:t>
            </a:r>
            <a:endParaRPr lang="en-US" sz="2188"/>
          </a:p>
        </p:txBody>
      </p:sp>
      <p:sp>
        <p:nvSpPr>
          <p:cNvPr id="10" name="Text 8"/>
          <p:cNvSpPr/>
          <p:nvPr/>
        </p:nvSpPr>
        <p:spPr>
          <a:xfrm>
            <a:off x="12526566" y="4196954"/>
            <a:ext cx="1866008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DOM</a:t>
            </a:r>
            <a:endParaRPr lang="en-US" sz="2188"/>
          </a:p>
        </p:txBody>
      </p:sp>
      <p:sp>
        <p:nvSpPr>
          <p:cNvPr id="11" name="Text 9"/>
          <p:cNvSpPr/>
          <p:nvPr/>
        </p:nvSpPr>
        <p:spPr>
          <a:xfrm>
            <a:off x="14969132" y="4196954"/>
            <a:ext cx="2033588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Key Difference</a:t>
            </a:r>
            <a:endParaRPr lang="en-US" sz="2188"/>
          </a:p>
        </p:txBody>
      </p:sp>
      <p:sp>
        <p:nvSpPr>
          <p:cNvPr id="12" name="Shape 10"/>
          <p:cNvSpPr/>
          <p:nvPr/>
        </p:nvSpPr>
        <p:spPr>
          <a:xfrm>
            <a:off x="1001763" y="4830216"/>
            <a:ext cx="16284476" cy="126652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285726" y="5009853"/>
            <a:ext cx="4313485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8742 Ritchboro Rd</a:t>
            </a:r>
            <a:endParaRPr lang="en-US" sz="2188"/>
          </a:p>
        </p:txBody>
      </p:sp>
      <p:sp>
        <p:nvSpPr>
          <p:cNvPr id="14" name="Text 12"/>
          <p:cNvSpPr/>
          <p:nvPr/>
        </p:nvSpPr>
        <p:spPr>
          <a:xfrm>
            <a:off x="6175772" y="5009853"/>
            <a:ext cx="1866008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Active</a:t>
            </a:r>
            <a:endParaRPr lang="en-US" sz="2188"/>
          </a:p>
        </p:txBody>
      </p:sp>
      <p:sp>
        <p:nvSpPr>
          <p:cNvPr id="15" name="Text 13"/>
          <p:cNvSpPr/>
          <p:nvPr/>
        </p:nvSpPr>
        <p:spPr>
          <a:xfrm>
            <a:off x="8618339" y="5009853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$289,000</a:t>
            </a:r>
            <a:endParaRPr lang="en-US" sz="2188"/>
          </a:p>
        </p:txBody>
      </p:sp>
      <p:sp>
        <p:nvSpPr>
          <p:cNvPr id="16" name="Text 14"/>
          <p:cNvSpPr/>
          <p:nvPr/>
        </p:nvSpPr>
        <p:spPr>
          <a:xfrm>
            <a:off x="10572453" y="5009853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$205</a:t>
            </a:r>
            <a:endParaRPr lang="en-US" sz="2188"/>
          </a:p>
        </p:txBody>
      </p:sp>
      <p:sp>
        <p:nvSpPr>
          <p:cNvPr id="17" name="Text 15"/>
          <p:cNvSpPr/>
          <p:nvPr/>
        </p:nvSpPr>
        <p:spPr>
          <a:xfrm>
            <a:off x="12526566" y="5009853"/>
            <a:ext cx="1866008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18</a:t>
            </a:r>
            <a:endParaRPr lang="en-US" sz="2188"/>
          </a:p>
        </p:txBody>
      </p:sp>
      <p:sp>
        <p:nvSpPr>
          <p:cNvPr id="18" name="Text 16"/>
          <p:cNvSpPr/>
          <p:nvPr/>
        </p:nvSpPr>
        <p:spPr>
          <a:xfrm>
            <a:off x="14969132" y="5009853"/>
            <a:ext cx="203358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Recently renovated</a:t>
            </a:r>
            <a:endParaRPr lang="en-US" sz="2188"/>
          </a:p>
        </p:txBody>
      </p:sp>
      <p:sp>
        <p:nvSpPr>
          <p:cNvPr id="19" name="Shape 17"/>
          <p:cNvSpPr/>
          <p:nvPr/>
        </p:nvSpPr>
        <p:spPr>
          <a:xfrm>
            <a:off x="1001763" y="6096744"/>
            <a:ext cx="16284476" cy="81289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285726" y="6276381"/>
            <a:ext cx="4313485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8655 Darcy Rd</a:t>
            </a:r>
            <a:endParaRPr lang="en-US" sz="2188"/>
          </a:p>
        </p:txBody>
      </p:sp>
      <p:sp>
        <p:nvSpPr>
          <p:cNvPr id="21" name="Text 19"/>
          <p:cNvSpPr/>
          <p:nvPr/>
        </p:nvSpPr>
        <p:spPr>
          <a:xfrm>
            <a:off x="6175772" y="6276381"/>
            <a:ext cx="1866008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Pending</a:t>
            </a:r>
            <a:endParaRPr lang="en-US" sz="2188"/>
          </a:p>
        </p:txBody>
      </p:sp>
      <p:sp>
        <p:nvSpPr>
          <p:cNvPr id="22" name="Text 20"/>
          <p:cNvSpPr/>
          <p:nvPr/>
        </p:nvSpPr>
        <p:spPr>
          <a:xfrm>
            <a:off x="8618339" y="6276381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$275,000</a:t>
            </a:r>
            <a:endParaRPr lang="en-US" sz="2188"/>
          </a:p>
        </p:txBody>
      </p:sp>
      <p:sp>
        <p:nvSpPr>
          <p:cNvPr id="23" name="Text 21"/>
          <p:cNvSpPr/>
          <p:nvPr/>
        </p:nvSpPr>
        <p:spPr>
          <a:xfrm>
            <a:off x="10572453" y="6276381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$192</a:t>
            </a:r>
            <a:endParaRPr lang="en-US" sz="2188"/>
          </a:p>
        </p:txBody>
      </p:sp>
      <p:sp>
        <p:nvSpPr>
          <p:cNvPr id="24" name="Text 22"/>
          <p:cNvSpPr/>
          <p:nvPr/>
        </p:nvSpPr>
        <p:spPr>
          <a:xfrm>
            <a:off x="12526566" y="6276381"/>
            <a:ext cx="1866008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12</a:t>
            </a:r>
            <a:endParaRPr lang="en-US" sz="2188"/>
          </a:p>
        </p:txBody>
      </p:sp>
      <p:sp>
        <p:nvSpPr>
          <p:cNvPr id="25" name="Text 23"/>
          <p:cNvSpPr/>
          <p:nvPr/>
        </p:nvSpPr>
        <p:spPr>
          <a:xfrm>
            <a:off x="14969132" y="6276381"/>
            <a:ext cx="2033588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As-is condition</a:t>
            </a:r>
            <a:endParaRPr lang="en-US" sz="2188"/>
          </a:p>
        </p:txBody>
      </p:sp>
      <p:sp>
        <p:nvSpPr>
          <p:cNvPr id="26" name="Shape 24"/>
          <p:cNvSpPr/>
          <p:nvPr/>
        </p:nvSpPr>
        <p:spPr>
          <a:xfrm>
            <a:off x="1001763" y="6909644"/>
            <a:ext cx="16284476" cy="81289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285726" y="7089279"/>
            <a:ext cx="4313485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8825 Allendale Dr</a:t>
            </a:r>
            <a:endParaRPr lang="en-US" sz="2188"/>
          </a:p>
        </p:txBody>
      </p:sp>
      <p:sp>
        <p:nvSpPr>
          <p:cNvPr id="28" name="Text 26"/>
          <p:cNvSpPr/>
          <p:nvPr/>
        </p:nvSpPr>
        <p:spPr>
          <a:xfrm>
            <a:off x="6175772" y="7089279"/>
            <a:ext cx="1866008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Active</a:t>
            </a:r>
            <a:endParaRPr lang="en-US" sz="2188"/>
          </a:p>
        </p:txBody>
      </p:sp>
      <p:sp>
        <p:nvSpPr>
          <p:cNvPr id="29" name="Text 27"/>
          <p:cNvSpPr/>
          <p:nvPr/>
        </p:nvSpPr>
        <p:spPr>
          <a:xfrm>
            <a:off x="8618339" y="7089279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$299,000</a:t>
            </a:r>
            <a:endParaRPr lang="en-US" sz="2188"/>
          </a:p>
        </p:txBody>
      </p:sp>
      <p:sp>
        <p:nvSpPr>
          <p:cNvPr id="30" name="Text 28"/>
          <p:cNvSpPr/>
          <p:nvPr/>
        </p:nvSpPr>
        <p:spPr>
          <a:xfrm>
            <a:off x="10572453" y="7089279"/>
            <a:ext cx="137755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$218</a:t>
            </a:r>
            <a:endParaRPr lang="en-US" sz="2188"/>
          </a:p>
        </p:txBody>
      </p:sp>
      <p:sp>
        <p:nvSpPr>
          <p:cNvPr id="31" name="Text 29"/>
          <p:cNvSpPr/>
          <p:nvPr/>
        </p:nvSpPr>
        <p:spPr>
          <a:xfrm>
            <a:off x="12526566" y="7089279"/>
            <a:ext cx="1866008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31</a:t>
            </a:r>
            <a:endParaRPr lang="en-US" sz="2188"/>
          </a:p>
        </p:txBody>
      </p:sp>
      <p:sp>
        <p:nvSpPr>
          <p:cNvPr id="32" name="Text 30"/>
          <p:cNvSpPr/>
          <p:nvPr/>
        </p:nvSpPr>
        <p:spPr>
          <a:xfrm>
            <a:off x="14969132" y="7089279"/>
            <a:ext cx="2033588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Extra bedroom</a:t>
            </a:r>
            <a:endParaRPr lang="en-US" sz="2188"/>
          </a:p>
        </p:txBody>
      </p:sp>
      <p:sp>
        <p:nvSpPr>
          <p:cNvPr id="33" name="Text 31"/>
          <p:cNvSpPr/>
          <p:nvPr/>
        </p:nvSpPr>
        <p:spPr>
          <a:xfrm>
            <a:off x="992238" y="8051007"/>
            <a:ext cx="16303526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Your main competition includes both move-in ready and fixer-upper properties</a:t>
            </a:r>
            <a:endParaRPr lang="en-US" sz="2188"/>
          </a:p>
        </p:txBody>
      </p:sp>
    </p:spTree>
    <p:extLst>
      <p:ext uri="{BB962C8B-B14F-4D97-AF65-F5344CB8AC3E}">
        <p14:creationId xmlns:p14="http://schemas.microsoft.com/office/powerpoint/2010/main" val="911220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2238" y="1052662"/>
            <a:ext cx="12051060" cy="885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6938"/>
              </a:lnSpc>
              <a:buNone/>
            </a:pPr>
            <a:r>
              <a:rPr lang="en-US" sz="5563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Strategic Pricing Recommendations</a:t>
            </a:r>
            <a:endParaRPr lang="en-US" sz="5563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238" y="2505670"/>
            <a:ext cx="5434459" cy="113407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75756" y="3923259"/>
            <a:ext cx="3544044" cy="442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438"/>
              </a:lnSpc>
              <a:buNone/>
            </a:pPr>
            <a:r>
              <a:rPr lang="en-US" sz="275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Conservative</a:t>
            </a:r>
            <a:endParaRPr lang="en-US" sz="2750"/>
          </a:p>
        </p:txBody>
      </p:sp>
      <p:sp>
        <p:nvSpPr>
          <p:cNvPr id="5" name="Text 2"/>
          <p:cNvSpPr/>
          <p:nvPr/>
        </p:nvSpPr>
        <p:spPr>
          <a:xfrm>
            <a:off x="1275756" y="4536282"/>
            <a:ext cx="486742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$270,000</a:t>
            </a:r>
            <a:endParaRPr lang="en-US" sz="2188"/>
          </a:p>
        </p:txBody>
      </p:sp>
      <p:sp>
        <p:nvSpPr>
          <p:cNvPr id="6" name="Text 3"/>
          <p:cNvSpPr/>
          <p:nvPr/>
        </p:nvSpPr>
        <p:spPr>
          <a:xfrm>
            <a:off x="1275756" y="5160021"/>
            <a:ext cx="486742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Quick sale strategy</a:t>
            </a:r>
            <a:endParaRPr lang="en-US" sz="2188"/>
          </a:p>
        </p:txBody>
      </p:sp>
      <p:sp>
        <p:nvSpPr>
          <p:cNvPr id="7" name="Text 4"/>
          <p:cNvSpPr/>
          <p:nvPr/>
        </p:nvSpPr>
        <p:spPr>
          <a:xfrm>
            <a:off x="1275756" y="5783759"/>
            <a:ext cx="486742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Expected DOM: 15-25 days</a:t>
            </a:r>
            <a:endParaRPr lang="en-US" sz="2188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6697" y="2505670"/>
            <a:ext cx="5434459" cy="113407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710214" y="3923259"/>
            <a:ext cx="3544044" cy="442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438"/>
              </a:lnSpc>
              <a:buNone/>
            </a:pPr>
            <a:r>
              <a:rPr lang="en-US" sz="275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Market Value</a:t>
            </a:r>
            <a:endParaRPr lang="en-US" sz="2750"/>
          </a:p>
        </p:txBody>
      </p:sp>
      <p:sp>
        <p:nvSpPr>
          <p:cNvPr id="10" name="Text 6"/>
          <p:cNvSpPr/>
          <p:nvPr/>
        </p:nvSpPr>
        <p:spPr>
          <a:xfrm>
            <a:off x="6710214" y="4536282"/>
            <a:ext cx="486742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$280,000</a:t>
            </a:r>
            <a:endParaRPr lang="en-US" sz="2188"/>
          </a:p>
        </p:txBody>
      </p:sp>
      <p:sp>
        <p:nvSpPr>
          <p:cNvPr id="11" name="Text 7"/>
          <p:cNvSpPr/>
          <p:nvPr/>
        </p:nvSpPr>
        <p:spPr>
          <a:xfrm>
            <a:off x="6710214" y="5160021"/>
            <a:ext cx="486742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Balanced approach</a:t>
            </a:r>
            <a:endParaRPr lang="en-US" sz="2188"/>
          </a:p>
        </p:txBody>
      </p:sp>
      <p:sp>
        <p:nvSpPr>
          <p:cNvPr id="12" name="Text 8"/>
          <p:cNvSpPr/>
          <p:nvPr/>
        </p:nvSpPr>
        <p:spPr>
          <a:xfrm>
            <a:off x="6710214" y="5783759"/>
            <a:ext cx="486742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Expected DOM: 25-40 days</a:t>
            </a:r>
            <a:endParaRPr lang="en-US" sz="2188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61156" y="2505670"/>
            <a:ext cx="5434459" cy="113407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2144673" y="3923259"/>
            <a:ext cx="3544044" cy="442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438"/>
              </a:lnSpc>
              <a:buNone/>
            </a:pPr>
            <a:r>
              <a:rPr lang="en-US" sz="275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Optimistic</a:t>
            </a:r>
            <a:endParaRPr lang="en-US" sz="2750"/>
          </a:p>
        </p:txBody>
      </p:sp>
      <p:sp>
        <p:nvSpPr>
          <p:cNvPr id="15" name="Text 10"/>
          <p:cNvSpPr/>
          <p:nvPr/>
        </p:nvSpPr>
        <p:spPr>
          <a:xfrm>
            <a:off x="12144673" y="4536282"/>
            <a:ext cx="486742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$290,000</a:t>
            </a:r>
            <a:endParaRPr lang="en-US" sz="2188"/>
          </a:p>
        </p:txBody>
      </p:sp>
      <p:sp>
        <p:nvSpPr>
          <p:cNvPr id="16" name="Text 11"/>
          <p:cNvSpPr/>
          <p:nvPr/>
        </p:nvSpPr>
        <p:spPr>
          <a:xfrm>
            <a:off x="12144673" y="5160021"/>
            <a:ext cx="486742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Test market ceiling</a:t>
            </a:r>
            <a:endParaRPr lang="en-US" sz="2188"/>
          </a:p>
        </p:txBody>
      </p:sp>
      <p:sp>
        <p:nvSpPr>
          <p:cNvPr id="17" name="Text 12"/>
          <p:cNvSpPr/>
          <p:nvPr/>
        </p:nvSpPr>
        <p:spPr>
          <a:xfrm>
            <a:off x="12144673" y="5783759"/>
            <a:ext cx="486742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Expected DOM: 45-60 days</a:t>
            </a:r>
            <a:endParaRPr lang="en-US" sz="2188"/>
          </a:p>
        </p:txBody>
      </p:sp>
      <p:sp>
        <p:nvSpPr>
          <p:cNvPr id="18" name="Text 13"/>
          <p:cNvSpPr/>
          <p:nvPr/>
        </p:nvSpPr>
        <p:spPr>
          <a:xfrm>
            <a:off x="992237" y="6839843"/>
            <a:ext cx="283518" cy="35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2188"/>
          </a:p>
        </p:txBody>
      </p:sp>
      <p:sp>
        <p:nvSpPr>
          <p:cNvPr id="19" name="Shape 14"/>
          <p:cNvSpPr/>
          <p:nvPr/>
        </p:nvSpPr>
        <p:spPr>
          <a:xfrm>
            <a:off x="992237" y="7283649"/>
            <a:ext cx="5245448" cy="38100"/>
          </a:xfrm>
          <a:prstGeom prst="rect">
            <a:avLst/>
          </a:prstGeom>
          <a:solidFill>
            <a:srgbClr val="84C1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5"/>
          <p:cNvSpPr/>
          <p:nvPr/>
        </p:nvSpPr>
        <p:spPr>
          <a:xfrm>
            <a:off x="992238" y="7501532"/>
            <a:ext cx="3544044" cy="442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438"/>
              </a:lnSpc>
              <a:buNone/>
            </a:pPr>
            <a:r>
              <a:rPr lang="en-US" sz="275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Launch Strategy</a:t>
            </a:r>
            <a:endParaRPr lang="en-US" sz="2750"/>
          </a:p>
        </p:txBody>
      </p:sp>
      <p:sp>
        <p:nvSpPr>
          <p:cNvPr id="21" name="Text 16"/>
          <p:cNvSpPr/>
          <p:nvPr/>
        </p:nvSpPr>
        <p:spPr>
          <a:xfrm>
            <a:off x="992237" y="8114557"/>
            <a:ext cx="524544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Start at market value to generate initial activity</a:t>
            </a:r>
            <a:endParaRPr lang="en-US" sz="2188"/>
          </a:p>
        </p:txBody>
      </p:sp>
      <p:sp>
        <p:nvSpPr>
          <p:cNvPr id="22" name="Text 17"/>
          <p:cNvSpPr/>
          <p:nvPr/>
        </p:nvSpPr>
        <p:spPr>
          <a:xfrm>
            <a:off x="6521202" y="6839843"/>
            <a:ext cx="283518" cy="35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2188"/>
          </a:p>
        </p:txBody>
      </p:sp>
      <p:sp>
        <p:nvSpPr>
          <p:cNvPr id="23" name="Shape 18"/>
          <p:cNvSpPr/>
          <p:nvPr/>
        </p:nvSpPr>
        <p:spPr>
          <a:xfrm>
            <a:off x="6521202" y="7283649"/>
            <a:ext cx="5245448" cy="38100"/>
          </a:xfrm>
          <a:prstGeom prst="rect">
            <a:avLst/>
          </a:prstGeom>
          <a:solidFill>
            <a:srgbClr val="84C1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19"/>
          <p:cNvSpPr/>
          <p:nvPr/>
        </p:nvSpPr>
        <p:spPr>
          <a:xfrm>
            <a:off x="6521203" y="7501532"/>
            <a:ext cx="3544044" cy="442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438"/>
              </a:lnSpc>
              <a:buNone/>
            </a:pPr>
            <a:r>
              <a:rPr lang="en-US" sz="275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10-Day Checkpoint</a:t>
            </a:r>
            <a:endParaRPr lang="en-US" sz="2750"/>
          </a:p>
        </p:txBody>
      </p:sp>
      <p:sp>
        <p:nvSpPr>
          <p:cNvPr id="25" name="Text 20"/>
          <p:cNvSpPr/>
          <p:nvPr/>
        </p:nvSpPr>
        <p:spPr>
          <a:xfrm>
            <a:off x="6521202" y="8114557"/>
            <a:ext cx="5245448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Evaluate showing activity and feedback</a:t>
            </a:r>
            <a:endParaRPr lang="en-US" sz="2188"/>
          </a:p>
        </p:txBody>
      </p:sp>
      <p:sp>
        <p:nvSpPr>
          <p:cNvPr id="26" name="Text 21"/>
          <p:cNvSpPr/>
          <p:nvPr/>
        </p:nvSpPr>
        <p:spPr>
          <a:xfrm>
            <a:off x="12050166" y="6839843"/>
            <a:ext cx="283518" cy="35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2188"/>
          </a:p>
        </p:txBody>
      </p:sp>
      <p:sp>
        <p:nvSpPr>
          <p:cNvPr id="27" name="Shape 22"/>
          <p:cNvSpPr/>
          <p:nvPr/>
        </p:nvSpPr>
        <p:spPr>
          <a:xfrm>
            <a:off x="12050166" y="7283649"/>
            <a:ext cx="5245448" cy="38100"/>
          </a:xfrm>
          <a:prstGeom prst="rect">
            <a:avLst/>
          </a:prstGeom>
          <a:solidFill>
            <a:srgbClr val="84C1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3"/>
          <p:cNvSpPr/>
          <p:nvPr/>
        </p:nvSpPr>
        <p:spPr>
          <a:xfrm>
            <a:off x="12050167" y="7501532"/>
            <a:ext cx="3544044" cy="442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438"/>
              </a:lnSpc>
              <a:buNone/>
            </a:pPr>
            <a:r>
              <a:rPr lang="en-US" sz="275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21-Day Review</a:t>
            </a:r>
            <a:endParaRPr lang="en-US" sz="2750"/>
          </a:p>
        </p:txBody>
      </p:sp>
      <p:sp>
        <p:nvSpPr>
          <p:cNvPr id="29" name="Text 24"/>
          <p:cNvSpPr/>
          <p:nvPr/>
        </p:nvSpPr>
        <p:spPr>
          <a:xfrm>
            <a:off x="12050166" y="8114557"/>
            <a:ext cx="524544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Consider $5-10K reduction if limited interest</a:t>
            </a:r>
            <a:endParaRPr lang="en-US" sz="2188"/>
          </a:p>
        </p:txBody>
      </p:sp>
    </p:spTree>
    <p:extLst>
      <p:ext uri="{BB962C8B-B14F-4D97-AF65-F5344CB8AC3E}">
        <p14:creationId xmlns:p14="http://schemas.microsoft.com/office/powerpoint/2010/main" val="3494902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2238" y="1000274"/>
            <a:ext cx="10150376" cy="885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6938"/>
              </a:lnSpc>
              <a:buNone/>
            </a:pPr>
            <a:r>
              <a:rPr lang="en-US" sz="5563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Investment vs. Return Analysis</a:t>
            </a:r>
            <a:endParaRPr lang="en-US" sz="5563"/>
          </a:p>
        </p:txBody>
      </p:sp>
      <p:sp>
        <p:nvSpPr>
          <p:cNvPr id="3" name="Text 1"/>
          <p:cNvSpPr/>
          <p:nvPr/>
        </p:nvSpPr>
        <p:spPr>
          <a:xfrm>
            <a:off x="992238" y="2453283"/>
            <a:ext cx="16303526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Four preparation scenarios to maximize your net proceeds:</a:t>
            </a:r>
            <a:endParaRPr lang="en-US" sz="2188"/>
          </a:p>
        </p:txBody>
      </p:sp>
      <p:sp>
        <p:nvSpPr>
          <p:cNvPr id="4" name="Shape 2"/>
          <p:cNvSpPr/>
          <p:nvPr/>
        </p:nvSpPr>
        <p:spPr>
          <a:xfrm>
            <a:off x="992238" y="3225851"/>
            <a:ext cx="16303526" cy="4537174"/>
          </a:xfrm>
          <a:prstGeom prst="roundRect">
            <a:avLst>
              <a:gd name="adj" fmla="val 5624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01763" y="3235376"/>
            <a:ext cx="16284476" cy="81289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285578" y="3415011"/>
            <a:ext cx="2685009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Budget</a:t>
            </a:r>
            <a:endParaRPr lang="en-US" sz="2188"/>
          </a:p>
        </p:txBody>
      </p:sp>
      <p:sp>
        <p:nvSpPr>
          <p:cNvPr id="7" name="Text 5"/>
          <p:cNvSpPr/>
          <p:nvPr/>
        </p:nvSpPr>
        <p:spPr>
          <a:xfrm>
            <a:off x="4547147" y="3415011"/>
            <a:ext cx="5122961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Scope Highlights</a:t>
            </a:r>
            <a:endParaRPr lang="en-US" sz="2188"/>
          </a:p>
        </p:txBody>
      </p:sp>
      <p:sp>
        <p:nvSpPr>
          <p:cNvPr id="8" name="Text 6"/>
          <p:cNvSpPr/>
          <p:nvPr/>
        </p:nvSpPr>
        <p:spPr>
          <a:xfrm>
            <a:off x="10246668" y="3415011"/>
            <a:ext cx="3494485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Expected Sale Range</a:t>
            </a:r>
            <a:endParaRPr lang="en-US" sz="2188"/>
          </a:p>
        </p:txBody>
      </p:sp>
      <p:sp>
        <p:nvSpPr>
          <p:cNvPr id="9" name="Text 7"/>
          <p:cNvSpPr/>
          <p:nvPr/>
        </p:nvSpPr>
        <p:spPr>
          <a:xfrm>
            <a:off x="14317713" y="3415011"/>
            <a:ext cx="2685009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Net Benefit</a:t>
            </a:r>
            <a:endParaRPr lang="en-US" sz="2188"/>
          </a:p>
        </p:txBody>
      </p:sp>
      <p:sp>
        <p:nvSpPr>
          <p:cNvPr id="10" name="Shape 8"/>
          <p:cNvSpPr/>
          <p:nvPr/>
        </p:nvSpPr>
        <p:spPr>
          <a:xfrm>
            <a:off x="1001763" y="4048274"/>
            <a:ext cx="16284476" cy="81289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285578" y="4227911"/>
            <a:ext cx="2685009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$0 (As-Is)</a:t>
            </a:r>
            <a:endParaRPr lang="en-US" sz="2188"/>
          </a:p>
        </p:txBody>
      </p:sp>
      <p:sp>
        <p:nvSpPr>
          <p:cNvPr id="12" name="Text 10"/>
          <p:cNvSpPr/>
          <p:nvPr/>
        </p:nvSpPr>
        <p:spPr>
          <a:xfrm>
            <a:off x="4547147" y="4227911"/>
            <a:ext cx="5122961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List current condition</a:t>
            </a:r>
            <a:endParaRPr lang="en-US" sz="2188"/>
          </a:p>
        </p:txBody>
      </p:sp>
      <p:sp>
        <p:nvSpPr>
          <p:cNvPr id="13" name="Text 11"/>
          <p:cNvSpPr/>
          <p:nvPr/>
        </p:nvSpPr>
        <p:spPr>
          <a:xfrm>
            <a:off x="10246668" y="4227911"/>
            <a:ext cx="3494485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$270,000-$280,000</a:t>
            </a:r>
            <a:endParaRPr lang="en-US" sz="2188"/>
          </a:p>
        </p:txBody>
      </p:sp>
      <p:sp>
        <p:nvSpPr>
          <p:cNvPr id="14" name="Text 12"/>
          <p:cNvSpPr/>
          <p:nvPr/>
        </p:nvSpPr>
        <p:spPr>
          <a:xfrm>
            <a:off x="14317713" y="4227911"/>
            <a:ext cx="2685009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Baseline</a:t>
            </a:r>
            <a:endParaRPr lang="en-US" sz="2188"/>
          </a:p>
        </p:txBody>
      </p:sp>
      <p:sp>
        <p:nvSpPr>
          <p:cNvPr id="15" name="Shape 13"/>
          <p:cNvSpPr/>
          <p:nvPr/>
        </p:nvSpPr>
        <p:spPr>
          <a:xfrm>
            <a:off x="1001763" y="4861173"/>
            <a:ext cx="16284476" cy="81289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285578" y="5040809"/>
            <a:ext cx="2685009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$10,000-$15,000</a:t>
            </a:r>
            <a:endParaRPr lang="en-US" sz="2188"/>
          </a:p>
        </p:txBody>
      </p:sp>
      <p:sp>
        <p:nvSpPr>
          <p:cNvPr id="17" name="Text 15"/>
          <p:cNvSpPr/>
          <p:nvPr/>
        </p:nvSpPr>
        <p:spPr>
          <a:xfrm>
            <a:off x="4547147" y="5040809"/>
            <a:ext cx="5122961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Paint, deep clean, minor repairs</a:t>
            </a:r>
            <a:endParaRPr lang="en-US" sz="2188"/>
          </a:p>
        </p:txBody>
      </p:sp>
      <p:sp>
        <p:nvSpPr>
          <p:cNvPr id="18" name="Text 16"/>
          <p:cNvSpPr/>
          <p:nvPr/>
        </p:nvSpPr>
        <p:spPr>
          <a:xfrm>
            <a:off x="10246668" y="5040809"/>
            <a:ext cx="3494485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$275,000-$285,000</a:t>
            </a:r>
            <a:endParaRPr lang="en-US" sz="2188"/>
          </a:p>
        </p:txBody>
      </p:sp>
      <p:sp>
        <p:nvSpPr>
          <p:cNvPr id="19" name="Text 17"/>
          <p:cNvSpPr/>
          <p:nvPr/>
        </p:nvSpPr>
        <p:spPr>
          <a:xfrm>
            <a:off x="14317713" y="5040809"/>
            <a:ext cx="2685009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+$5,000-$10,000</a:t>
            </a:r>
            <a:endParaRPr lang="en-US" sz="2188"/>
          </a:p>
        </p:txBody>
      </p:sp>
      <p:sp>
        <p:nvSpPr>
          <p:cNvPr id="20" name="Shape 18"/>
          <p:cNvSpPr/>
          <p:nvPr/>
        </p:nvSpPr>
        <p:spPr>
          <a:xfrm>
            <a:off x="1001763" y="5674072"/>
            <a:ext cx="16284476" cy="126652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285578" y="5853708"/>
            <a:ext cx="2685009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$25,000-$35,000</a:t>
            </a:r>
            <a:endParaRPr lang="en-US" sz="2188"/>
          </a:p>
        </p:txBody>
      </p:sp>
      <p:sp>
        <p:nvSpPr>
          <p:cNvPr id="22" name="Text 20"/>
          <p:cNvSpPr/>
          <p:nvPr/>
        </p:nvSpPr>
        <p:spPr>
          <a:xfrm>
            <a:off x="4547147" y="5853708"/>
            <a:ext cx="5122961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Kitchen refresh, bathroom updates, flooring</a:t>
            </a:r>
            <a:endParaRPr lang="en-US" sz="2188"/>
          </a:p>
        </p:txBody>
      </p:sp>
      <p:sp>
        <p:nvSpPr>
          <p:cNvPr id="23" name="Text 21"/>
          <p:cNvSpPr/>
          <p:nvPr/>
        </p:nvSpPr>
        <p:spPr>
          <a:xfrm>
            <a:off x="10246668" y="5853708"/>
            <a:ext cx="3494485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$285,000-$295,000</a:t>
            </a:r>
            <a:endParaRPr lang="en-US" sz="2188"/>
          </a:p>
        </p:txBody>
      </p:sp>
      <p:sp>
        <p:nvSpPr>
          <p:cNvPr id="24" name="Text 22"/>
          <p:cNvSpPr/>
          <p:nvPr/>
        </p:nvSpPr>
        <p:spPr>
          <a:xfrm>
            <a:off x="14317713" y="5853708"/>
            <a:ext cx="2685009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+$10,000-$15,000</a:t>
            </a:r>
            <a:endParaRPr lang="en-US" sz="2188"/>
          </a:p>
        </p:txBody>
      </p:sp>
      <p:sp>
        <p:nvSpPr>
          <p:cNvPr id="25" name="Shape 23"/>
          <p:cNvSpPr/>
          <p:nvPr/>
        </p:nvSpPr>
        <p:spPr>
          <a:xfrm>
            <a:off x="1001763" y="6940601"/>
            <a:ext cx="16284476" cy="81289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285578" y="7120236"/>
            <a:ext cx="2685009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$50,000-$60,000</a:t>
            </a:r>
            <a:endParaRPr lang="en-US" sz="2188"/>
          </a:p>
        </p:txBody>
      </p:sp>
      <p:sp>
        <p:nvSpPr>
          <p:cNvPr id="27" name="Text 25"/>
          <p:cNvSpPr/>
          <p:nvPr/>
        </p:nvSpPr>
        <p:spPr>
          <a:xfrm>
            <a:off x="4547147" y="7120236"/>
            <a:ext cx="5122961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Full kitchen/bath remodel, HVAC, roof</a:t>
            </a:r>
            <a:endParaRPr lang="en-US" sz="2188"/>
          </a:p>
        </p:txBody>
      </p:sp>
      <p:sp>
        <p:nvSpPr>
          <p:cNvPr id="28" name="Text 26"/>
          <p:cNvSpPr/>
          <p:nvPr/>
        </p:nvSpPr>
        <p:spPr>
          <a:xfrm>
            <a:off x="10246668" y="7120236"/>
            <a:ext cx="3494485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$295,000-$310,000</a:t>
            </a:r>
            <a:endParaRPr lang="en-US" sz="2188"/>
          </a:p>
        </p:txBody>
      </p:sp>
      <p:sp>
        <p:nvSpPr>
          <p:cNvPr id="29" name="Text 27"/>
          <p:cNvSpPr/>
          <p:nvPr/>
        </p:nvSpPr>
        <p:spPr>
          <a:xfrm>
            <a:off x="14317713" y="7120236"/>
            <a:ext cx="2685009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+$5,000-$15,000</a:t>
            </a:r>
            <a:endParaRPr lang="en-US" sz="2188"/>
          </a:p>
        </p:txBody>
      </p:sp>
      <p:sp>
        <p:nvSpPr>
          <p:cNvPr id="30" name="Shape 28"/>
          <p:cNvSpPr/>
          <p:nvPr/>
        </p:nvSpPr>
        <p:spPr>
          <a:xfrm>
            <a:off x="992238" y="8081963"/>
            <a:ext cx="16303526" cy="1204764"/>
          </a:xfrm>
          <a:prstGeom prst="roundRect">
            <a:avLst>
              <a:gd name="adj" fmla="val 21181"/>
            </a:avLst>
          </a:prstGeom>
          <a:solidFill>
            <a:srgbClr val="B6FCB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755" y="8512076"/>
            <a:ext cx="354360" cy="283518"/>
          </a:xfrm>
          <a:prstGeom prst="rect">
            <a:avLst/>
          </a:prstGeom>
        </p:spPr>
      </p:pic>
      <p:sp>
        <p:nvSpPr>
          <p:cNvPr id="32" name="Text 29"/>
          <p:cNvSpPr/>
          <p:nvPr/>
        </p:nvSpPr>
        <p:spPr>
          <a:xfrm>
            <a:off x="1913633" y="8436323"/>
            <a:ext cx="1509861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 b="1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Recommended:</a:t>
            </a:r>
            <a:r>
              <a:rPr lang="en-US" sz="2188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Light to mid-level improvements provide the best return on investment for this market segment</a:t>
            </a:r>
            <a:endParaRPr lang="en-US" sz="2188"/>
          </a:p>
        </p:txBody>
      </p:sp>
    </p:spTree>
    <p:extLst>
      <p:ext uri="{BB962C8B-B14F-4D97-AF65-F5344CB8AC3E}">
        <p14:creationId xmlns:p14="http://schemas.microsoft.com/office/powerpoint/2010/main" val="2135276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3862" y="702767"/>
            <a:ext cx="7249566" cy="79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6250"/>
              </a:lnSpc>
              <a:buNone/>
            </a:pPr>
            <a:r>
              <a:rPr lang="en-US" sz="500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Estimated Net Proceeds</a:t>
            </a:r>
            <a:endParaRPr lang="en-US" sz="5000"/>
          </a:p>
        </p:txBody>
      </p:sp>
      <p:sp>
        <p:nvSpPr>
          <p:cNvPr id="3" name="Text 1"/>
          <p:cNvSpPr/>
          <p:nvPr/>
        </p:nvSpPr>
        <p:spPr>
          <a:xfrm>
            <a:off x="893862" y="2011562"/>
            <a:ext cx="1650027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Your estimated proceeds at different price points and commission structures:</a:t>
            </a:r>
            <a:endParaRPr lang="en-US" sz="2000"/>
          </a:p>
        </p:txBody>
      </p:sp>
      <p:sp>
        <p:nvSpPr>
          <p:cNvPr id="4" name="Text 2"/>
          <p:cNvSpPr/>
          <p:nvPr/>
        </p:nvSpPr>
        <p:spPr>
          <a:xfrm>
            <a:off x="2918372" y="2962722"/>
            <a:ext cx="3889474" cy="399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125"/>
              </a:lnSpc>
              <a:buNone/>
            </a:pPr>
            <a:r>
              <a:rPr lang="en-US" sz="250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5% Commission Structure</a:t>
            </a:r>
            <a:endParaRPr lang="en-US" sz="2500"/>
          </a:p>
        </p:txBody>
      </p:sp>
      <p:sp>
        <p:nvSpPr>
          <p:cNvPr id="5" name="Shape 3"/>
          <p:cNvSpPr/>
          <p:nvPr/>
        </p:nvSpPr>
        <p:spPr>
          <a:xfrm>
            <a:off x="893862" y="3648968"/>
            <a:ext cx="7938641" cy="5647879"/>
          </a:xfrm>
          <a:prstGeom prst="roundRect">
            <a:avLst>
              <a:gd name="adj" fmla="val 407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03387" y="3658493"/>
            <a:ext cx="7919591" cy="11424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159075" y="3821163"/>
            <a:ext cx="265226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Item</a:t>
            </a:r>
            <a:endParaRPr lang="en-US" sz="2000"/>
          </a:p>
        </p:txBody>
      </p:sp>
      <p:sp>
        <p:nvSpPr>
          <p:cNvPr id="8" name="Text 6"/>
          <p:cNvSpPr/>
          <p:nvPr/>
        </p:nvSpPr>
        <p:spPr>
          <a:xfrm>
            <a:off x="4331643" y="3821163"/>
            <a:ext cx="1063526" cy="817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Conservative</a:t>
            </a:r>
            <a:endParaRPr lang="en-US" sz="2000"/>
          </a:p>
        </p:txBody>
      </p:sp>
      <p:sp>
        <p:nvSpPr>
          <p:cNvPr id="9" name="Text 7"/>
          <p:cNvSpPr/>
          <p:nvPr/>
        </p:nvSpPr>
        <p:spPr>
          <a:xfrm>
            <a:off x="5915472" y="3821163"/>
            <a:ext cx="106352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Market</a:t>
            </a:r>
            <a:endParaRPr lang="en-US" sz="2000"/>
          </a:p>
        </p:txBody>
      </p:sp>
      <p:sp>
        <p:nvSpPr>
          <p:cNvPr id="10" name="Text 8"/>
          <p:cNvSpPr/>
          <p:nvPr/>
        </p:nvSpPr>
        <p:spPr>
          <a:xfrm>
            <a:off x="7499301" y="3821163"/>
            <a:ext cx="1068289" cy="817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Optimistic</a:t>
            </a:r>
            <a:endParaRPr lang="en-US" sz="2000"/>
          </a:p>
        </p:txBody>
      </p:sp>
      <p:sp>
        <p:nvSpPr>
          <p:cNvPr id="11" name="Shape 9"/>
          <p:cNvSpPr/>
          <p:nvPr/>
        </p:nvSpPr>
        <p:spPr>
          <a:xfrm>
            <a:off x="903387" y="4800898"/>
            <a:ext cx="7919591" cy="11424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159075" y="4963567"/>
            <a:ext cx="265226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Sale Price</a:t>
            </a:r>
            <a:endParaRPr lang="en-US" sz="2000"/>
          </a:p>
        </p:txBody>
      </p:sp>
      <p:sp>
        <p:nvSpPr>
          <p:cNvPr id="13" name="Text 11"/>
          <p:cNvSpPr/>
          <p:nvPr/>
        </p:nvSpPr>
        <p:spPr>
          <a:xfrm>
            <a:off x="4331643" y="4963567"/>
            <a:ext cx="1063526" cy="817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$270,000</a:t>
            </a:r>
            <a:endParaRPr lang="en-US" sz="2000"/>
          </a:p>
        </p:txBody>
      </p:sp>
      <p:sp>
        <p:nvSpPr>
          <p:cNvPr id="14" name="Text 12"/>
          <p:cNvSpPr/>
          <p:nvPr/>
        </p:nvSpPr>
        <p:spPr>
          <a:xfrm>
            <a:off x="5915472" y="4963567"/>
            <a:ext cx="1063526" cy="817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$280,000</a:t>
            </a:r>
            <a:endParaRPr lang="en-US" sz="2000"/>
          </a:p>
        </p:txBody>
      </p:sp>
      <p:sp>
        <p:nvSpPr>
          <p:cNvPr id="15" name="Text 13"/>
          <p:cNvSpPr/>
          <p:nvPr/>
        </p:nvSpPr>
        <p:spPr>
          <a:xfrm>
            <a:off x="7499301" y="4963567"/>
            <a:ext cx="1068289" cy="817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$290,000</a:t>
            </a:r>
            <a:endParaRPr lang="en-US" sz="2000"/>
          </a:p>
        </p:txBody>
      </p:sp>
      <p:sp>
        <p:nvSpPr>
          <p:cNvPr id="16" name="Shape 14"/>
          <p:cNvSpPr/>
          <p:nvPr/>
        </p:nvSpPr>
        <p:spPr>
          <a:xfrm>
            <a:off x="903387" y="5943303"/>
            <a:ext cx="7919591" cy="73387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159075" y="6105972"/>
            <a:ext cx="265226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Commission (5%)</a:t>
            </a:r>
            <a:endParaRPr lang="en-US" sz="2000"/>
          </a:p>
        </p:txBody>
      </p:sp>
      <p:sp>
        <p:nvSpPr>
          <p:cNvPr id="18" name="Text 16"/>
          <p:cNvSpPr/>
          <p:nvPr/>
        </p:nvSpPr>
        <p:spPr>
          <a:xfrm>
            <a:off x="4331643" y="6105972"/>
            <a:ext cx="106352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$13,500</a:t>
            </a:r>
            <a:endParaRPr lang="en-US" sz="2000"/>
          </a:p>
        </p:txBody>
      </p:sp>
      <p:sp>
        <p:nvSpPr>
          <p:cNvPr id="19" name="Text 17"/>
          <p:cNvSpPr/>
          <p:nvPr/>
        </p:nvSpPr>
        <p:spPr>
          <a:xfrm>
            <a:off x="5915472" y="6105972"/>
            <a:ext cx="106352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$14,000</a:t>
            </a:r>
            <a:endParaRPr lang="en-US" sz="2000"/>
          </a:p>
        </p:txBody>
      </p:sp>
      <p:sp>
        <p:nvSpPr>
          <p:cNvPr id="20" name="Text 18"/>
          <p:cNvSpPr/>
          <p:nvPr/>
        </p:nvSpPr>
        <p:spPr>
          <a:xfrm>
            <a:off x="7499301" y="6105972"/>
            <a:ext cx="1068289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$14,500</a:t>
            </a:r>
            <a:endParaRPr lang="en-US" sz="2000"/>
          </a:p>
        </p:txBody>
      </p:sp>
      <p:sp>
        <p:nvSpPr>
          <p:cNvPr id="21" name="Shape 19"/>
          <p:cNvSpPr/>
          <p:nvPr/>
        </p:nvSpPr>
        <p:spPr>
          <a:xfrm>
            <a:off x="903387" y="6677175"/>
            <a:ext cx="7919591" cy="73387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159075" y="6839843"/>
            <a:ext cx="265226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Transfer Tax</a:t>
            </a:r>
            <a:endParaRPr lang="en-US" sz="2000"/>
          </a:p>
        </p:txBody>
      </p:sp>
      <p:sp>
        <p:nvSpPr>
          <p:cNvPr id="23" name="Text 21"/>
          <p:cNvSpPr/>
          <p:nvPr/>
        </p:nvSpPr>
        <p:spPr>
          <a:xfrm>
            <a:off x="4331643" y="6839843"/>
            <a:ext cx="106352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$1,485</a:t>
            </a:r>
            <a:endParaRPr lang="en-US" sz="2000"/>
          </a:p>
        </p:txBody>
      </p:sp>
      <p:sp>
        <p:nvSpPr>
          <p:cNvPr id="24" name="Text 22"/>
          <p:cNvSpPr/>
          <p:nvPr/>
        </p:nvSpPr>
        <p:spPr>
          <a:xfrm>
            <a:off x="5915472" y="6839843"/>
            <a:ext cx="106352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$1,540</a:t>
            </a:r>
            <a:endParaRPr lang="en-US" sz="2000"/>
          </a:p>
        </p:txBody>
      </p:sp>
      <p:sp>
        <p:nvSpPr>
          <p:cNvPr id="25" name="Text 23"/>
          <p:cNvSpPr/>
          <p:nvPr/>
        </p:nvSpPr>
        <p:spPr>
          <a:xfrm>
            <a:off x="7499301" y="6839843"/>
            <a:ext cx="1068289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$1,595</a:t>
            </a:r>
            <a:endParaRPr lang="en-US" sz="2000"/>
          </a:p>
        </p:txBody>
      </p:sp>
      <p:sp>
        <p:nvSpPr>
          <p:cNvPr id="26" name="Shape 24"/>
          <p:cNvSpPr/>
          <p:nvPr/>
        </p:nvSpPr>
        <p:spPr>
          <a:xfrm>
            <a:off x="903387" y="7411046"/>
            <a:ext cx="7919591" cy="73387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159075" y="7573716"/>
            <a:ext cx="265226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Title/Settlement</a:t>
            </a:r>
            <a:endParaRPr lang="en-US" sz="2000"/>
          </a:p>
        </p:txBody>
      </p:sp>
      <p:sp>
        <p:nvSpPr>
          <p:cNvPr id="28" name="Text 26"/>
          <p:cNvSpPr/>
          <p:nvPr/>
        </p:nvSpPr>
        <p:spPr>
          <a:xfrm>
            <a:off x="4331643" y="7573716"/>
            <a:ext cx="106352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$1,200</a:t>
            </a:r>
            <a:endParaRPr lang="en-US" sz="2000"/>
          </a:p>
        </p:txBody>
      </p:sp>
      <p:sp>
        <p:nvSpPr>
          <p:cNvPr id="29" name="Text 27"/>
          <p:cNvSpPr/>
          <p:nvPr/>
        </p:nvSpPr>
        <p:spPr>
          <a:xfrm>
            <a:off x="5915472" y="7573716"/>
            <a:ext cx="106352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$1,200</a:t>
            </a:r>
            <a:endParaRPr lang="en-US" sz="2000"/>
          </a:p>
        </p:txBody>
      </p:sp>
      <p:sp>
        <p:nvSpPr>
          <p:cNvPr id="30" name="Text 28"/>
          <p:cNvSpPr/>
          <p:nvPr/>
        </p:nvSpPr>
        <p:spPr>
          <a:xfrm>
            <a:off x="7499301" y="7573716"/>
            <a:ext cx="1068289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$1,200</a:t>
            </a:r>
            <a:endParaRPr lang="en-US" sz="2000"/>
          </a:p>
        </p:txBody>
      </p:sp>
      <p:sp>
        <p:nvSpPr>
          <p:cNvPr id="31" name="Shape 29"/>
          <p:cNvSpPr/>
          <p:nvPr/>
        </p:nvSpPr>
        <p:spPr>
          <a:xfrm>
            <a:off x="903387" y="8144916"/>
            <a:ext cx="7919591" cy="11424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1159075" y="8307587"/>
            <a:ext cx="265226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Net to Seller</a:t>
            </a:r>
            <a:endParaRPr lang="en-US" sz="2000"/>
          </a:p>
        </p:txBody>
      </p:sp>
      <p:sp>
        <p:nvSpPr>
          <p:cNvPr id="33" name="Text 31"/>
          <p:cNvSpPr/>
          <p:nvPr/>
        </p:nvSpPr>
        <p:spPr>
          <a:xfrm>
            <a:off x="4331643" y="8307587"/>
            <a:ext cx="1063526" cy="817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$253,815</a:t>
            </a:r>
            <a:endParaRPr lang="en-US" sz="2000"/>
          </a:p>
        </p:txBody>
      </p:sp>
      <p:sp>
        <p:nvSpPr>
          <p:cNvPr id="34" name="Text 32"/>
          <p:cNvSpPr/>
          <p:nvPr/>
        </p:nvSpPr>
        <p:spPr>
          <a:xfrm>
            <a:off x="5915472" y="8307587"/>
            <a:ext cx="1063526" cy="817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$263,260</a:t>
            </a:r>
            <a:endParaRPr lang="en-US" sz="2000"/>
          </a:p>
        </p:txBody>
      </p:sp>
      <p:sp>
        <p:nvSpPr>
          <p:cNvPr id="35" name="Text 33"/>
          <p:cNvSpPr/>
          <p:nvPr/>
        </p:nvSpPr>
        <p:spPr>
          <a:xfrm>
            <a:off x="7499301" y="8307587"/>
            <a:ext cx="1068289" cy="817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$272,705</a:t>
            </a:r>
            <a:endParaRPr lang="en-US" sz="2000"/>
          </a:p>
        </p:txBody>
      </p:sp>
      <p:sp>
        <p:nvSpPr>
          <p:cNvPr id="36" name="Text 34"/>
          <p:cNvSpPr/>
          <p:nvPr/>
        </p:nvSpPr>
        <p:spPr>
          <a:xfrm>
            <a:off x="11481347" y="2962722"/>
            <a:ext cx="3905994" cy="399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125"/>
              </a:lnSpc>
              <a:buNone/>
            </a:pPr>
            <a:r>
              <a:rPr lang="en-US" sz="250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6% Commission Structure</a:t>
            </a:r>
            <a:endParaRPr lang="en-US" sz="2500"/>
          </a:p>
        </p:txBody>
      </p:sp>
      <p:sp>
        <p:nvSpPr>
          <p:cNvPr id="37" name="Shape 35"/>
          <p:cNvSpPr/>
          <p:nvPr/>
        </p:nvSpPr>
        <p:spPr>
          <a:xfrm>
            <a:off x="9465023" y="3648968"/>
            <a:ext cx="7938641" cy="5647879"/>
          </a:xfrm>
          <a:prstGeom prst="roundRect">
            <a:avLst>
              <a:gd name="adj" fmla="val 407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9474548" y="3658493"/>
            <a:ext cx="7919591" cy="11424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9730235" y="3821163"/>
            <a:ext cx="265226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Item</a:t>
            </a:r>
            <a:endParaRPr lang="en-US" sz="2000"/>
          </a:p>
        </p:txBody>
      </p:sp>
      <p:sp>
        <p:nvSpPr>
          <p:cNvPr id="40" name="Text 38"/>
          <p:cNvSpPr/>
          <p:nvPr/>
        </p:nvSpPr>
        <p:spPr>
          <a:xfrm>
            <a:off x="12902805" y="3821163"/>
            <a:ext cx="1063526" cy="817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Conservative</a:t>
            </a:r>
            <a:endParaRPr lang="en-US" sz="2000"/>
          </a:p>
        </p:txBody>
      </p:sp>
      <p:sp>
        <p:nvSpPr>
          <p:cNvPr id="41" name="Text 39"/>
          <p:cNvSpPr/>
          <p:nvPr/>
        </p:nvSpPr>
        <p:spPr>
          <a:xfrm>
            <a:off x="14486633" y="3821163"/>
            <a:ext cx="106352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Market</a:t>
            </a:r>
            <a:endParaRPr lang="en-US" sz="2000"/>
          </a:p>
        </p:txBody>
      </p:sp>
      <p:sp>
        <p:nvSpPr>
          <p:cNvPr id="42" name="Text 40"/>
          <p:cNvSpPr/>
          <p:nvPr/>
        </p:nvSpPr>
        <p:spPr>
          <a:xfrm>
            <a:off x="16070462" y="3821163"/>
            <a:ext cx="1068289" cy="817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Optimistic</a:t>
            </a:r>
            <a:endParaRPr lang="en-US" sz="2000"/>
          </a:p>
        </p:txBody>
      </p:sp>
      <p:sp>
        <p:nvSpPr>
          <p:cNvPr id="43" name="Shape 41"/>
          <p:cNvSpPr/>
          <p:nvPr/>
        </p:nvSpPr>
        <p:spPr>
          <a:xfrm>
            <a:off x="9474548" y="4800898"/>
            <a:ext cx="7919591" cy="11424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9730235" y="4963567"/>
            <a:ext cx="265226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Sale Price</a:t>
            </a:r>
            <a:endParaRPr lang="en-US" sz="2000"/>
          </a:p>
        </p:txBody>
      </p:sp>
      <p:sp>
        <p:nvSpPr>
          <p:cNvPr id="45" name="Text 43"/>
          <p:cNvSpPr/>
          <p:nvPr/>
        </p:nvSpPr>
        <p:spPr>
          <a:xfrm>
            <a:off x="12902805" y="4963567"/>
            <a:ext cx="1063526" cy="817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$270,000</a:t>
            </a:r>
            <a:endParaRPr lang="en-US" sz="2000"/>
          </a:p>
        </p:txBody>
      </p:sp>
      <p:sp>
        <p:nvSpPr>
          <p:cNvPr id="46" name="Text 44"/>
          <p:cNvSpPr/>
          <p:nvPr/>
        </p:nvSpPr>
        <p:spPr>
          <a:xfrm>
            <a:off x="14486633" y="4963567"/>
            <a:ext cx="1063526" cy="817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$280,000</a:t>
            </a:r>
            <a:endParaRPr lang="en-US" sz="2000"/>
          </a:p>
        </p:txBody>
      </p:sp>
      <p:sp>
        <p:nvSpPr>
          <p:cNvPr id="47" name="Text 45"/>
          <p:cNvSpPr/>
          <p:nvPr/>
        </p:nvSpPr>
        <p:spPr>
          <a:xfrm>
            <a:off x="16070462" y="4963567"/>
            <a:ext cx="1068289" cy="817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$290,000</a:t>
            </a:r>
            <a:endParaRPr lang="en-US" sz="2000"/>
          </a:p>
        </p:txBody>
      </p:sp>
      <p:sp>
        <p:nvSpPr>
          <p:cNvPr id="48" name="Shape 46"/>
          <p:cNvSpPr/>
          <p:nvPr/>
        </p:nvSpPr>
        <p:spPr>
          <a:xfrm>
            <a:off x="9474548" y="5943303"/>
            <a:ext cx="7919591" cy="73387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9730235" y="6105972"/>
            <a:ext cx="265226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Commission (6%)</a:t>
            </a:r>
            <a:endParaRPr lang="en-US" sz="2000"/>
          </a:p>
        </p:txBody>
      </p:sp>
      <p:sp>
        <p:nvSpPr>
          <p:cNvPr id="50" name="Text 48"/>
          <p:cNvSpPr/>
          <p:nvPr/>
        </p:nvSpPr>
        <p:spPr>
          <a:xfrm>
            <a:off x="12902805" y="6105972"/>
            <a:ext cx="106352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$16,200</a:t>
            </a:r>
            <a:endParaRPr lang="en-US" sz="2000"/>
          </a:p>
        </p:txBody>
      </p:sp>
      <p:sp>
        <p:nvSpPr>
          <p:cNvPr id="51" name="Text 49"/>
          <p:cNvSpPr/>
          <p:nvPr/>
        </p:nvSpPr>
        <p:spPr>
          <a:xfrm>
            <a:off x="14486633" y="6105972"/>
            <a:ext cx="106352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$16,800</a:t>
            </a:r>
            <a:endParaRPr lang="en-US" sz="2000"/>
          </a:p>
        </p:txBody>
      </p:sp>
      <p:sp>
        <p:nvSpPr>
          <p:cNvPr id="52" name="Text 50"/>
          <p:cNvSpPr/>
          <p:nvPr/>
        </p:nvSpPr>
        <p:spPr>
          <a:xfrm>
            <a:off x="16070462" y="6105972"/>
            <a:ext cx="1068289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$17,400</a:t>
            </a:r>
            <a:endParaRPr lang="en-US" sz="2000"/>
          </a:p>
        </p:txBody>
      </p:sp>
      <p:sp>
        <p:nvSpPr>
          <p:cNvPr id="53" name="Shape 51"/>
          <p:cNvSpPr/>
          <p:nvPr/>
        </p:nvSpPr>
        <p:spPr>
          <a:xfrm>
            <a:off x="9474548" y="6677175"/>
            <a:ext cx="7919591" cy="73387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Text 52"/>
          <p:cNvSpPr/>
          <p:nvPr/>
        </p:nvSpPr>
        <p:spPr>
          <a:xfrm>
            <a:off x="9730235" y="6839843"/>
            <a:ext cx="265226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Transfer Tax</a:t>
            </a:r>
            <a:endParaRPr lang="en-US" sz="2000"/>
          </a:p>
        </p:txBody>
      </p:sp>
      <p:sp>
        <p:nvSpPr>
          <p:cNvPr id="55" name="Text 53"/>
          <p:cNvSpPr/>
          <p:nvPr/>
        </p:nvSpPr>
        <p:spPr>
          <a:xfrm>
            <a:off x="12902805" y="6839843"/>
            <a:ext cx="106352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$1,485</a:t>
            </a:r>
            <a:endParaRPr lang="en-US" sz="2000"/>
          </a:p>
        </p:txBody>
      </p:sp>
      <p:sp>
        <p:nvSpPr>
          <p:cNvPr id="56" name="Text 54"/>
          <p:cNvSpPr/>
          <p:nvPr/>
        </p:nvSpPr>
        <p:spPr>
          <a:xfrm>
            <a:off x="14486633" y="6839843"/>
            <a:ext cx="106352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$1,540</a:t>
            </a:r>
            <a:endParaRPr lang="en-US" sz="2000"/>
          </a:p>
        </p:txBody>
      </p:sp>
      <p:sp>
        <p:nvSpPr>
          <p:cNvPr id="57" name="Text 55"/>
          <p:cNvSpPr/>
          <p:nvPr/>
        </p:nvSpPr>
        <p:spPr>
          <a:xfrm>
            <a:off x="16070462" y="6839843"/>
            <a:ext cx="1068289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$1,595</a:t>
            </a:r>
            <a:endParaRPr lang="en-US" sz="2000"/>
          </a:p>
        </p:txBody>
      </p:sp>
      <p:sp>
        <p:nvSpPr>
          <p:cNvPr id="58" name="Shape 56"/>
          <p:cNvSpPr/>
          <p:nvPr/>
        </p:nvSpPr>
        <p:spPr>
          <a:xfrm>
            <a:off x="9474548" y="7411046"/>
            <a:ext cx="7919591" cy="73387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" name="Text 57"/>
          <p:cNvSpPr/>
          <p:nvPr/>
        </p:nvSpPr>
        <p:spPr>
          <a:xfrm>
            <a:off x="9730235" y="7573716"/>
            <a:ext cx="265226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Title/Settlement</a:t>
            </a:r>
            <a:endParaRPr lang="en-US" sz="2000"/>
          </a:p>
        </p:txBody>
      </p:sp>
      <p:sp>
        <p:nvSpPr>
          <p:cNvPr id="60" name="Text 58"/>
          <p:cNvSpPr/>
          <p:nvPr/>
        </p:nvSpPr>
        <p:spPr>
          <a:xfrm>
            <a:off x="12902805" y="7573716"/>
            <a:ext cx="106352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$1,200</a:t>
            </a:r>
            <a:endParaRPr lang="en-US" sz="2000"/>
          </a:p>
        </p:txBody>
      </p:sp>
      <p:sp>
        <p:nvSpPr>
          <p:cNvPr id="61" name="Text 59"/>
          <p:cNvSpPr/>
          <p:nvPr/>
        </p:nvSpPr>
        <p:spPr>
          <a:xfrm>
            <a:off x="14486633" y="7573716"/>
            <a:ext cx="106352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$1,200</a:t>
            </a:r>
            <a:endParaRPr lang="en-US" sz="2000"/>
          </a:p>
        </p:txBody>
      </p:sp>
      <p:sp>
        <p:nvSpPr>
          <p:cNvPr id="62" name="Text 60"/>
          <p:cNvSpPr/>
          <p:nvPr/>
        </p:nvSpPr>
        <p:spPr>
          <a:xfrm>
            <a:off x="16070462" y="7573716"/>
            <a:ext cx="1068289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$1,200</a:t>
            </a:r>
            <a:endParaRPr lang="en-US" sz="2000"/>
          </a:p>
        </p:txBody>
      </p:sp>
      <p:sp>
        <p:nvSpPr>
          <p:cNvPr id="63" name="Shape 61"/>
          <p:cNvSpPr/>
          <p:nvPr/>
        </p:nvSpPr>
        <p:spPr>
          <a:xfrm>
            <a:off x="9474548" y="8144916"/>
            <a:ext cx="7919591" cy="11424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4" name="Text 62"/>
          <p:cNvSpPr/>
          <p:nvPr/>
        </p:nvSpPr>
        <p:spPr>
          <a:xfrm>
            <a:off x="9730235" y="8307587"/>
            <a:ext cx="265226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Net to Seller</a:t>
            </a:r>
            <a:endParaRPr lang="en-US" sz="2000"/>
          </a:p>
        </p:txBody>
      </p:sp>
      <p:sp>
        <p:nvSpPr>
          <p:cNvPr id="65" name="Text 63"/>
          <p:cNvSpPr/>
          <p:nvPr/>
        </p:nvSpPr>
        <p:spPr>
          <a:xfrm>
            <a:off x="12902805" y="8307587"/>
            <a:ext cx="1063526" cy="408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$251,115</a:t>
            </a:r>
            <a:endParaRPr lang="en-US" sz="2000"/>
          </a:p>
        </p:txBody>
      </p:sp>
      <p:sp>
        <p:nvSpPr>
          <p:cNvPr id="66" name="Text 64"/>
          <p:cNvSpPr/>
          <p:nvPr/>
        </p:nvSpPr>
        <p:spPr>
          <a:xfrm>
            <a:off x="14486633" y="8307587"/>
            <a:ext cx="1063526" cy="817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$260,460</a:t>
            </a:r>
            <a:endParaRPr lang="en-US" sz="2000"/>
          </a:p>
        </p:txBody>
      </p:sp>
      <p:sp>
        <p:nvSpPr>
          <p:cNvPr id="67" name="Text 65"/>
          <p:cNvSpPr/>
          <p:nvPr/>
        </p:nvSpPr>
        <p:spPr>
          <a:xfrm>
            <a:off x="16070462" y="8307587"/>
            <a:ext cx="1068289" cy="817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188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$269,805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865922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8288000" cy="2709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2560" y="3148310"/>
            <a:ext cx="8489008" cy="6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5063"/>
              </a:lnSpc>
              <a:buNone/>
            </a:pPr>
            <a:r>
              <a:rPr lang="en-US" sz="4063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Preparation Timeline &amp; Action Plan</a:t>
            </a:r>
            <a:endParaRPr lang="en-US" sz="4063"/>
          </a:p>
        </p:txBody>
      </p:sp>
      <p:sp>
        <p:nvSpPr>
          <p:cNvPr id="4" name="Shape 1"/>
          <p:cNvSpPr/>
          <p:nvPr/>
        </p:nvSpPr>
        <p:spPr>
          <a:xfrm>
            <a:off x="722561" y="6912620"/>
            <a:ext cx="16842879" cy="28575"/>
          </a:xfrm>
          <a:prstGeom prst="roundRect">
            <a:avLst>
              <a:gd name="adj" fmla="val 650264"/>
            </a:avLst>
          </a:prstGeom>
          <a:solidFill>
            <a:srgbClr val="B4CC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3999160" y="6293421"/>
            <a:ext cx="28575" cy="619274"/>
          </a:xfrm>
          <a:prstGeom prst="roundRect">
            <a:avLst>
              <a:gd name="adj" fmla="val 650264"/>
            </a:avLst>
          </a:prstGeom>
          <a:solidFill>
            <a:srgbClr val="B4CC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3781276" y="6680374"/>
            <a:ext cx="464493" cy="464493"/>
          </a:xfrm>
          <a:prstGeom prst="roundRect">
            <a:avLst>
              <a:gd name="adj" fmla="val 40003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3858666" y="6718995"/>
            <a:ext cx="309563" cy="387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438"/>
              </a:lnSpc>
              <a:buNone/>
            </a:pPr>
            <a:r>
              <a:rPr lang="en-US" sz="2438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1</a:t>
            </a:r>
            <a:endParaRPr lang="en-US" sz="2438"/>
          </a:p>
        </p:txBody>
      </p:sp>
      <p:sp>
        <p:nvSpPr>
          <p:cNvPr id="8" name="Text 5"/>
          <p:cNvSpPr/>
          <p:nvPr/>
        </p:nvSpPr>
        <p:spPr>
          <a:xfrm>
            <a:off x="2719240" y="4103043"/>
            <a:ext cx="2588716" cy="322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Week 1-2: Prep Phase</a:t>
            </a:r>
            <a:endParaRPr lang="en-US" sz="2000"/>
          </a:p>
        </p:txBody>
      </p:sp>
      <p:sp>
        <p:nvSpPr>
          <p:cNvPr id="9" name="Text 6"/>
          <p:cNvSpPr/>
          <p:nvPr/>
        </p:nvSpPr>
        <p:spPr>
          <a:xfrm>
            <a:off x="928985" y="4549379"/>
            <a:ext cx="6169373" cy="330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563"/>
              </a:lnSpc>
              <a:buSzPct val="100000"/>
              <a:buChar char="•"/>
            </a:pPr>
            <a:r>
              <a:rPr lang="en-US" sz="1625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Complete agreed-upon improvements</a:t>
            </a:r>
            <a:endParaRPr lang="en-US" sz="1625"/>
          </a:p>
        </p:txBody>
      </p:sp>
      <p:sp>
        <p:nvSpPr>
          <p:cNvPr id="10" name="Text 7"/>
          <p:cNvSpPr/>
          <p:nvPr/>
        </p:nvSpPr>
        <p:spPr>
          <a:xfrm>
            <a:off x="928985" y="4951810"/>
            <a:ext cx="6169373" cy="330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563"/>
              </a:lnSpc>
              <a:buSzPct val="100000"/>
              <a:buChar char="•"/>
            </a:pPr>
            <a:r>
              <a:rPr lang="en-US" sz="1625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Deep cleaning and decluttering</a:t>
            </a:r>
            <a:endParaRPr lang="en-US" sz="1625"/>
          </a:p>
        </p:txBody>
      </p:sp>
      <p:sp>
        <p:nvSpPr>
          <p:cNvPr id="11" name="Text 8"/>
          <p:cNvSpPr/>
          <p:nvPr/>
        </p:nvSpPr>
        <p:spPr>
          <a:xfrm>
            <a:off x="928985" y="5354241"/>
            <a:ext cx="6169373" cy="330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563"/>
              </a:lnSpc>
              <a:buSzPct val="100000"/>
              <a:buChar char="•"/>
            </a:pPr>
            <a:r>
              <a:rPr lang="en-US" sz="1625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Address punch-list items</a:t>
            </a:r>
            <a:endParaRPr lang="en-US" sz="1625"/>
          </a:p>
        </p:txBody>
      </p:sp>
      <p:sp>
        <p:nvSpPr>
          <p:cNvPr id="12" name="Text 9"/>
          <p:cNvSpPr/>
          <p:nvPr/>
        </p:nvSpPr>
        <p:spPr>
          <a:xfrm>
            <a:off x="928985" y="5756671"/>
            <a:ext cx="6169373" cy="330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563"/>
              </a:lnSpc>
              <a:buSzPct val="100000"/>
              <a:buChar char="•"/>
            </a:pPr>
            <a:r>
              <a:rPr lang="en-US" sz="1625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Coordinate vendor scheduling</a:t>
            </a:r>
            <a:endParaRPr lang="en-US" sz="1625"/>
          </a:p>
        </p:txBody>
      </p:sp>
      <p:sp>
        <p:nvSpPr>
          <p:cNvPr id="13" name="Shape 10"/>
          <p:cNvSpPr/>
          <p:nvPr/>
        </p:nvSpPr>
        <p:spPr>
          <a:xfrm>
            <a:off x="7419380" y="6912546"/>
            <a:ext cx="28575" cy="619274"/>
          </a:xfrm>
          <a:prstGeom prst="roundRect">
            <a:avLst>
              <a:gd name="adj" fmla="val 650264"/>
            </a:avLst>
          </a:prstGeom>
          <a:solidFill>
            <a:srgbClr val="B4CC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7201495" y="6680374"/>
            <a:ext cx="464493" cy="464493"/>
          </a:xfrm>
          <a:prstGeom prst="roundRect">
            <a:avLst>
              <a:gd name="adj" fmla="val 40003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7278886" y="6718995"/>
            <a:ext cx="309563" cy="387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438"/>
              </a:lnSpc>
              <a:buNone/>
            </a:pPr>
            <a:r>
              <a:rPr lang="en-US" sz="2438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2</a:t>
            </a:r>
            <a:endParaRPr lang="en-US" sz="2438"/>
          </a:p>
        </p:txBody>
      </p:sp>
      <p:sp>
        <p:nvSpPr>
          <p:cNvPr id="16" name="Text 13"/>
          <p:cNvSpPr/>
          <p:nvPr/>
        </p:nvSpPr>
        <p:spPr>
          <a:xfrm>
            <a:off x="5841802" y="7738319"/>
            <a:ext cx="3184029" cy="322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Week 3: Media Production</a:t>
            </a:r>
            <a:endParaRPr lang="en-US" sz="2000"/>
          </a:p>
        </p:txBody>
      </p:sp>
      <p:sp>
        <p:nvSpPr>
          <p:cNvPr id="17" name="Text 14"/>
          <p:cNvSpPr/>
          <p:nvPr/>
        </p:nvSpPr>
        <p:spPr>
          <a:xfrm>
            <a:off x="4349056" y="8184654"/>
            <a:ext cx="6169521" cy="330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563"/>
              </a:lnSpc>
              <a:buSzPct val="100000"/>
              <a:buChar char="•"/>
            </a:pPr>
            <a:r>
              <a:rPr lang="en-US" sz="1625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Professional photography</a:t>
            </a:r>
            <a:endParaRPr lang="en-US" sz="1625"/>
          </a:p>
        </p:txBody>
      </p:sp>
      <p:sp>
        <p:nvSpPr>
          <p:cNvPr id="18" name="Text 15"/>
          <p:cNvSpPr/>
          <p:nvPr/>
        </p:nvSpPr>
        <p:spPr>
          <a:xfrm>
            <a:off x="4349056" y="8587085"/>
            <a:ext cx="6169521" cy="330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563"/>
              </a:lnSpc>
              <a:buSzPct val="100000"/>
              <a:buChar char="•"/>
            </a:pPr>
            <a:r>
              <a:rPr lang="en-US" sz="1625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Virtual tour creation</a:t>
            </a:r>
            <a:endParaRPr lang="en-US" sz="1625"/>
          </a:p>
        </p:txBody>
      </p:sp>
      <p:sp>
        <p:nvSpPr>
          <p:cNvPr id="19" name="Text 16"/>
          <p:cNvSpPr/>
          <p:nvPr/>
        </p:nvSpPr>
        <p:spPr>
          <a:xfrm>
            <a:off x="4349056" y="8989516"/>
            <a:ext cx="6169521" cy="330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563"/>
              </a:lnSpc>
              <a:buSzPct val="100000"/>
              <a:buChar char="•"/>
            </a:pPr>
            <a:r>
              <a:rPr lang="en-US" sz="1625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Drone exterior shots</a:t>
            </a:r>
            <a:endParaRPr lang="en-US" sz="1625"/>
          </a:p>
        </p:txBody>
      </p:sp>
      <p:sp>
        <p:nvSpPr>
          <p:cNvPr id="20" name="Text 17"/>
          <p:cNvSpPr/>
          <p:nvPr/>
        </p:nvSpPr>
        <p:spPr>
          <a:xfrm>
            <a:off x="4349056" y="9391948"/>
            <a:ext cx="6169521" cy="330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563"/>
              </a:lnSpc>
              <a:buSzPct val="100000"/>
              <a:buChar char="•"/>
            </a:pPr>
            <a:r>
              <a:rPr lang="en-US" sz="1625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Marketing material preparation</a:t>
            </a:r>
            <a:endParaRPr lang="en-US" sz="1625"/>
          </a:p>
        </p:txBody>
      </p:sp>
      <p:sp>
        <p:nvSpPr>
          <p:cNvPr id="21" name="Shape 18"/>
          <p:cNvSpPr/>
          <p:nvPr/>
        </p:nvSpPr>
        <p:spPr>
          <a:xfrm>
            <a:off x="10839599" y="6293421"/>
            <a:ext cx="28575" cy="619274"/>
          </a:xfrm>
          <a:prstGeom prst="roundRect">
            <a:avLst>
              <a:gd name="adj" fmla="val 650264"/>
            </a:avLst>
          </a:prstGeom>
          <a:solidFill>
            <a:srgbClr val="B4CC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10621715" y="6680374"/>
            <a:ext cx="464493" cy="464493"/>
          </a:xfrm>
          <a:prstGeom prst="roundRect">
            <a:avLst>
              <a:gd name="adj" fmla="val 40003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10699105" y="6718995"/>
            <a:ext cx="309563" cy="387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438"/>
              </a:lnSpc>
              <a:buNone/>
            </a:pPr>
            <a:r>
              <a:rPr lang="en-US" sz="2438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3</a:t>
            </a:r>
            <a:endParaRPr lang="en-US" sz="2438"/>
          </a:p>
        </p:txBody>
      </p:sp>
      <p:sp>
        <p:nvSpPr>
          <p:cNvPr id="24" name="Text 21"/>
          <p:cNvSpPr/>
          <p:nvPr/>
        </p:nvSpPr>
        <p:spPr>
          <a:xfrm>
            <a:off x="9435704" y="4103043"/>
            <a:ext cx="2836664" cy="322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Week 4: Market Launch</a:t>
            </a:r>
            <a:endParaRPr lang="en-US" sz="2000"/>
          </a:p>
        </p:txBody>
      </p:sp>
      <p:sp>
        <p:nvSpPr>
          <p:cNvPr id="25" name="Text 22"/>
          <p:cNvSpPr/>
          <p:nvPr/>
        </p:nvSpPr>
        <p:spPr>
          <a:xfrm>
            <a:off x="7769276" y="4549379"/>
            <a:ext cx="6169521" cy="330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563"/>
              </a:lnSpc>
              <a:buSzPct val="100000"/>
              <a:buChar char="•"/>
            </a:pPr>
            <a:r>
              <a:rPr lang="en-US" sz="1625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MLS listing activation</a:t>
            </a:r>
            <a:endParaRPr lang="en-US" sz="1625"/>
          </a:p>
        </p:txBody>
      </p:sp>
      <p:sp>
        <p:nvSpPr>
          <p:cNvPr id="26" name="Text 23"/>
          <p:cNvSpPr/>
          <p:nvPr/>
        </p:nvSpPr>
        <p:spPr>
          <a:xfrm>
            <a:off x="7769276" y="4951810"/>
            <a:ext cx="6169521" cy="330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563"/>
              </a:lnSpc>
              <a:buSzPct val="100000"/>
              <a:buChar char="•"/>
            </a:pPr>
            <a:r>
              <a:rPr lang="en-US" sz="1625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Portal syndication</a:t>
            </a:r>
            <a:endParaRPr lang="en-US" sz="1625"/>
          </a:p>
        </p:txBody>
      </p:sp>
      <p:sp>
        <p:nvSpPr>
          <p:cNvPr id="27" name="Text 24"/>
          <p:cNvSpPr/>
          <p:nvPr/>
        </p:nvSpPr>
        <p:spPr>
          <a:xfrm>
            <a:off x="7769276" y="5354241"/>
            <a:ext cx="6169521" cy="330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563"/>
              </a:lnSpc>
              <a:buSzPct val="100000"/>
              <a:buChar char="•"/>
            </a:pPr>
            <a:r>
              <a:rPr lang="en-US" sz="1625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Agent outreach begins</a:t>
            </a:r>
            <a:endParaRPr lang="en-US" sz="1625"/>
          </a:p>
        </p:txBody>
      </p:sp>
      <p:sp>
        <p:nvSpPr>
          <p:cNvPr id="28" name="Text 25"/>
          <p:cNvSpPr/>
          <p:nvPr/>
        </p:nvSpPr>
        <p:spPr>
          <a:xfrm>
            <a:off x="7769276" y="5756671"/>
            <a:ext cx="6169521" cy="330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563"/>
              </a:lnSpc>
              <a:buSzPct val="100000"/>
              <a:buChar char="•"/>
            </a:pPr>
            <a:r>
              <a:rPr lang="en-US" sz="1625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First showings scheduled</a:t>
            </a:r>
            <a:endParaRPr lang="en-US" sz="1625"/>
          </a:p>
        </p:txBody>
      </p:sp>
      <p:sp>
        <p:nvSpPr>
          <p:cNvPr id="29" name="Shape 26"/>
          <p:cNvSpPr/>
          <p:nvPr/>
        </p:nvSpPr>
        <p:spPr>
          <a:xfrm>
            <a:off x="14259818" y="6912546"/>
            <a:ext cx="28575" cy="619274"/>
          </a:xfrm>
          <a:prstGeom prst="roundRect">
            <a:avLst>
              <a:gd name="adj" fmla="val 650264"/>
            </a:avLst>
          </a:prstGeom>
          <a:solidFill>
            <a:srgbClr val="B4CC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7"/>
          <p:cNvSpPr/>
          <p:nvPr/>
        </p:nvSpPr>
        <p:spPr>
          <a:xfrm>
            <a:off x="14041934" y="6680374"/>
            <a:ext cx="464493" cy="464493"/>
          </a:xfrm>
          <a:prstGeom prst="roundRect">
            <a:avLst>
              <a:gd name="adj" fmla="val 40003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14119324" y="6718995"/>
            <a:ext cx="309563" cy="387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438"/>
              </a:lnSpc>
              <a:buNone/>
            </a:pPr>
            <a:r>
              <a:rPr lang="en-US" sz="2438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4</a:t>
            </a:r>
            <a:endParaRPr lang="en-US" sz="2438"/>
          </a:p>
        </p:txBody>
      </p:sp>
      <p:sp>
        <p:nvSpPr>
          <p:cNvPr id="32" name="Text 29"/>
          <p:cNvSpPr/>
          <p:nvPr/>
        </p:nvSpPr>
        <p:spPr>
          <a:xfrm>
            <a:off x="12596962" y="7738319"/>
            <a:ext cx="3354586" cy="322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buNone/>
            </a:pPr>
            <a:r>
              <a:rPr lang="en-US" sz="200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Week 5-8: Active Marketing</a:t>
            </a:r>
            <a:endParaRPr lang="en-US" sz="2000"/>
          </a:p>
        </p:txBody>
      </p:sp>
      <p:sp>
        <p:nvSpPr>
          <p:cNvPr id="33" name="Text 30"/>
          <p:cNvSpPr/>
          <p:nvPr/>
        </p:nvSpPr>
        <p:spPr>
          <a:xfrm>
            <a:off x="11189495" y="8184654"/>
            <a:ext cx="6169521" cy="330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563"/>
              </a:lnSpc>
              <a:buSzPct val="100000"/>
              <a:buChar char="•"/>
            </a:pPr>
            <a:r>
              <a:rPr lang="en-US" sz="1625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Open houses</a:t>
            </a:r>
            <a:endParaRPr lang="en-US" sz="1625"/>
          </a:p>
        </p:txBody>
      </p:sp>
      <p:sp>
        <p:nvSpPr>
          <p:cNvPr id="34" name="Text 31"/>
          <p:cNvSpPr/>
          <p:nvPr/>
        </p:nvSpPr>
        <p:spPr>
          <a:xfrm>
            <a:off x="11189495" y="8587085"/>
            <a:ext cx="6169521" cy="330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563"/>
              </a:lnSpc>
              <a:buSzPct val="100000"/>
              <a:buChar char="•"/>
            </a:pPr>
            <a:r>
              <a:rPr lang="en-US" sz="1625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Buyer agent feedback</a:t>
            </a:r>
            <a:endParaRPr lang="en-US" sz="1625"/>
          </a:p>
        </p:txBody>
      </p:sp>
      <p:sp>
        <p:nvSpPr>
          <p:cNvPr id="35" name="Text 32"/>
          <p:cNvSpPr/>
          <p:nvPr/>
        </p:nvSpPr>
        <p:spPr>
          <a:xfrm>
            <a:off x="11189495" y="8989516"/>
            <a:ext cx="6169521" cy="330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563"/>
              </a:lnSpc>
              <a:buSzPct val="100000"/>
              <a:buChar char="•"/>
            </a:pPr>
            <a:r>
              <a:rPr lang="en-US" sz="1625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Weekly market updates</a:t>
            </a:r>
            <a:endParaRPr lang="en-US" sz="1625"/>
          </a:p>
        </p:txBody>
      </p:sp>
      <p:sp>
        <p:nvSpPr>
          <p:cNvPr id="36" name="Text 33"/>
          <p:cNvSpPr/>
          <p:nvPr/>
        </p:nvSpPr>
        <p:spPr>
          <a:xfrm>
            <a:off x="11189495" y="9391948"/>
            <a:ext cx="6169521" cy="330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563"/>
              </a:lnSpc>
              <a:buSzPct val="100000"/>
              <a:buChar char="•"/>
            </a:pPr>
            <a:r>
              <a:rPr lang="en-US" sz="1625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Strategy adjustments</a:t>
            </a:r>
            <a:endParaRPr lang="en-US" sz="1625"/>
          </a:p>
        </p:txBody>
      </p:sp>
    </p:spTree>
    <p:extLst>
      <p:ext uri="{BB962C8B-B14F-4D97-AF65-F5344CB8AC3E}">
        <p14:creationId xmlns:p14="http://schemas.microsoft.com/office/powerpoint/2010/main" val="2660588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5158" y="428327"/>
            <a:ext cx="6526411" cy="486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813"/>
              </a:lnSpc>
              <a:buNone/>
            </a:pPr>
            <a:r>
              <a:rPr lang="en-US" sz="3063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Comprehensive Marketing Strategy</a:t>
            </a:r>
            <a:endParaRPr lang="en-US" sz="3063"/>
          </a:p>
        </p:txBody>
      </p:sp>
      <p:sp>
        <p:nvSpPr>
          <p:cNvPr id="3" name="Shape 1"/>
          <p:cNvSpPr/>
          <p:nvPr/>
        </p:nvSpPr>
        <p:spPr>
          <a:xfrm>
            <a:off x="545157" y="1323678"/>
            <a:ext cx="8408938" cy="2493764"/>
          </a:xfrm>
          <a:prstGeom prst="roundRect">
            <a:avLst>
              <a:gd name="adj" fmla="val 5621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00832" y="1479352"/>
            <a:ext cx="467171" cy="467171"/>
          </a:xfrm>
          <a:prstGeom prst="roundRect">
            <a:avLst>
              <a:gd name="adj" fmla="val 24463956"/>
            </a:avLst>
          </a:prstGeom>
          <a:solidFill>
            <a:srgbClr val="84C1F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270" y="1581448"/>
            <a:ext cx="210145" cy="26283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00831" y="2102198"/>
            <a:ext cx="1946970" cy="2433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1875"/>
              </a:lnSpc>
              <a:buNone/>
            </a:pPr>
            <a:r>
              <a:rPr lang="en-US" sz="150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Digital Marketing</a:t>
            </a:r>
            <a:endParaRPr lang="en-US" sz="1500"/>
          </a:p>
        </p:txBody>
      </p:sp>
      <p:sp>
        <p:nvSpPr>
          <p:cNvPr id="7" name="Text 4"/>
          <p:cNvSpPr/>
          <p:nvPr/>
        </p:nvSpPr>
        <p:spPr>
          <a:xfrm>
            <a:off x="700831" y="2501205"/>
            <a:ext cx="8097590" cy="249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1938"/>
              </a:lnSpc>
              <a:buSzPct val="100000"/>
              <a:buChar char="•"/>
            </a:pPr>
            <a:r>
              <a:rPr lang="en-US" sz="1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BRIGHT MLS syndication</a:t>
            </a:r>
            <a:endParaRPr lang="en-US" sz="1188"/>
          </a:p>
        </p:txBody>
      </p:sp>
      <p:sp>
        <p:nvSpPr>
          <p:cNvPr id="8" name="Text 5"/>
          <p:cNvSpPr/>
          <p:nvPr/>
        </p:nvSpPr>
        <p:spPr>
          <a:xfrm>
            <a:off x="700831" y="2804964"/>
            <a:ext cx="8097590" cy="249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1938"/>
              </a:lnSpc>
              <a:buSzPct val="100000"/>
              <a:buChar char="•"/>
            </a:pPr>
            <a:r>
              <a:rPr lang="en-US" sz="1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Zillow, Realtor.com featured listing</a:t>
            </a:r>
            <a:endParaRPr lang="en-US" sz="1188"/>
          </a:p>
        </p:txBody>
      </p:sp>
      <p:sp>
        <p:nvSpPr>
          <p:cNvPr id="9" name="Text 6"/>
          <p:cNvSpPr/>
          <p:nvPr/>
        </p:nvSpPr>
        <p:spPr>
          <a:xfrm>
            <a:off x="700831" y="3108722"/>
            <a:ext cx="8097590" cy="249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1938"/>
              </a:lnSpc>
              <a:buSzPct val="100000"/>
              <a:buChar char="•"/>
            </a:pPr>
            <a:r>
              <a:rPr lang="en-US" sz="1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Social media campaigns</a:t>
            </a:r>
            <a:endParaRPr lang="en-US" sz="1188"/>
          </a:p>
        </p:txBody>
      </p:sp>
      <p:sp>
        <p:nvSpPr>
          <p:cNvPr id="10" name="Text 7"/>
          <p:cNvSpPr/>
          <p:nvPr/>
        </p:nvSpPr>
        <p:spPr>
          <a:xfrm>
            <a:off x="700831" y="3412480"/>
            <a:ext cx="8097590" cy="249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1938"/>
              </a:lnSpc>
              <a:buSzPct val="100000"/>
              <a:buChar char="•"/>
            </a:pPr>
            <a:r>
              <a:rPr lang="en-US" sz="1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Email to 500+ buyer agents</a:t>
            </a:r>
            <a:endParaRPr lang="en-US" sz="1188"/>
          </a:p>
        </p:txBody>
      </p:sp>
      <p:sp>
        <p:nvSpPr>
          <p:cNvPr id="11" name="Shape 8"/>
          <p:cNvSpPr/>
          <p:nvPr/>
        </p:nvSpPr>
        <p:spPr>
          <a:xfrm>
            <a:off x="545157" y="3973117"/>
            <a:ext cx="8408938" cy="2493764"/>
          </a:xfrm>
          <a:prstGeom prst="roundRect">
            <a:avLst>
              <a:gd name="adj" fmla="val 5621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700832" y="4128791"/>
            <a:ext cx="467171" cy="467171"/>
          </a:xfrm>
          <a:prstGeom prst="roundRect">
            <a:avLst>
              <a:gd name="adj" fmla="val 24463956"/>
            </a:avLst>
          </a:prstGeom>
          <a:solidFill>
            <a:srgbClr val="84C1F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270" y="4230886"/>
            <a:ext cx="210145" cy="2628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00831" y="4751636"/>
            <a:ext cx="1955453" cy="2433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1875"/>
              </a:lnSpc>
              <a:buNone/>
            </a:pPr>
            <a:r>
              <a:rPr lang="en-US" sz="150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Traditional Marketing</a:t>
            </a:r>
            <a:endParaRPr lang="en-US" sz="1500"/>
          </a:p>
        </p:txBody>
      </p:sp>
      <p:sp>
        <p:nvSpPr>
          <p:cNvPr id="15" name="Text 11"/>
          <p:cNvSpPr/>
          <p:nvPr/>
        </p:nvSpPr>
        <p:spPr>
          <a:xfrm>
            <a:off x="700831" y="5150644"/>
            <a:ext cx="8097590" cy="249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1938"/>
              </a:lnSpc>
              <a:buSzPct val="100000"/>
              <a:buChar char="•"/>
            </a:pPr>
            <a:r>
              <a:rPr lang="en-US" sz="1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Weekend open houses</a:t>
            </a:r>
            <a:endParaRPr lang="en-US" sz="1188"/>
          </a:p>
        </p:txBody>
      </p:sp>
      <p:sp>
        <p:nvSpPr>
          <p:cNvPr id="16" name="Text 12"/>
          <p:cNvSpPr/>
          <p:nvPr/>
        </p:nvSpPr>
        <p:spPr>
          <a:xfrm>
            <a:off x="700831" y="5454402"/>
            <a:ext cx="8097590" cy="249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1938"/>
              </a:lnSpc>
              <a:buSzPct val="100000"/>
              <a:buChar char="•"/>
            </a:pPr>
            <a:r>
              <a:rPr lang="en-US" sz="1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Professional yard signage</a:t>
            </a:r>
            <a:endParaRPr lang="en-US" sz="1188"/>
          </a:p>
        </p:txBody>
      </p:sp>
      <p:sp>
        <p:nvSpPr>
          <p:cNvPr id="17" name="Text 13"/>
          <p:cNvSpPr/>
          <p:nvPr/>
        </p:nvSpPr>
        <p:spPr>
          <a:xfrm>
            <a:off x="700831" y="5758160"/>
            <a:ext cx="8097590" cy="249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1938"/>
              </a:lnSpc>
              <a:buSzPct val="100000"/>
              <a:buChar char="•"/>
            </a:pPr>
            <a:r>
              <a:rPr lang="en-US" sz="1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Neighbor notification campaign</a:t>
            </a:r>
            <a:endParaRPr lang="en-US" sz="1188"/>
          </a:p>
        </p:txBody>
      </p:sp>
      <p:sp>
        <p:nvSpPr>
          <p:cNvPr id="18" name="Text 14"/>
          <p:cNvSpPr/>
          <p:nvPr/>
        </p:nvSpPr>
        <p:spPr>
          <a:xfrm>
            <a:off x="700831" y="6061919"/>
            <a:ext cx="8097590" cy="249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1938"/>
              </a:lnSpc>
              <a:buSzPct val="100000"/>
              <a:buChar char="•"/>
            </a:pPr>
            <a:r>
              <a:rPr lang="en-US" sz="1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Print advertising in local publications</a:t>
            </a:r>
            <a:endParaRPr lang="en-US" sz="1188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3430" y="1323677"/>
            <a:ext cx="8408938" cy="840893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9343430" y="9907787"/>
            <a:ext cx="1946970" cy="2433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1875"/>
              </a:lnSpc>
              <a:buNone/>
            </a:pPr>
            <a:r>
              <a:rPr lang="en-US" sz="150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Service Standards</a:t>
            </a:r>
            <a:endParaRPr lang="en-US" sz="1500"/>
          </a:p>
        </p:txBody>
      </p:sp>
      <p:sp>
        <p:nvSpPr>
          <p:cNvPr id="21" name="Text 16"/>
          <p:cNvSpPr/>
          <p:nvPr/>
        </p:nvSpPr>
        <p:spPr>
          <a:xfrm>
            <a:off x="9343430" y="10306794"/>
            <a:ext cx="8408938" cy="249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1938"/>
              </a:lnSpc>
              <a:buSzPct val="100000"/>
              <a:buChar char="•"/>
            </a:pPr>
            <a:r>
              <a:rPr lang="en-US" sz="1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48-hour showing availability</a:t>
            </a:r>
            <a:endParaRPr lang="en-US" sz="1188"/>
          </a:p>
        </p:txBody>
      </p:sp>
      <p:sp>
        <p:nvSpPr>
          <p:cNvPr id="22" name="Text 17"/>
          <p:cNvSpPr/>
          <p:nvPr/>
        </p:nvSpPr>
        <p:spPr>
          <a:xfrm>
            <a:off x="9343430" y="10610553"/>
            <a:ext cx="8408938" cy="249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1938"/>
              </a:lnSpc>
              <a:buSzPct val="100000"/>
              <a:buChar char="•"/>
            </a:pPr>
            <a:r>
              <a:rPr lang="en-US" sz="1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Same-day feedback collection</a:t>
            </a:r>
            <a:endParaRPr lang="en-US" sz="1188"/>
          </a:p>
        </p:txBody>
      </p:sp>
      <p:sp>
        <p:nvSpPr>
          <p:cNvPr id="23" name="Text 18"/>
          <p:cNvSpPr/>
          <p:nvPr/>
        </p:nvSpPr>
        <p:spPr>
          <a:xfrm>
            <a:off x="9343430" y="10914310"/>
            <a:ext cx="8408938" cy="249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1938"/>
              </a:lnSpc>
              <a:buSzPct val="100000"/>
              <a:buChar char="•"/>
            </a:pPr>
            <a:r>
              <a:rPr lang="en-US" sz="1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Weekly progress reports</a:t>
            </a:r>
            <a:endParaRPr lang="en-US" sz="1188"/>
          </a:p>
        </p:txBody>
      </p:sp>
      <p:sp>
        <p:nvSpPr>
          <p:cNvPr id="24" name="Text 19"/>
          <p:cNvSpPr/>
          <p:nvPr/>
        </p:nvSpPr>
        <p:spPr>
          <a:xfrm>
            <a:off x="9343430" y="11218069"/>
            <a:ext cx="8408938" cy="249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1938"/>
              </a:lnSpc>
              <a:buSzPct val="100000"/>
              <a:buChar char="•"/>
            </a:pPr>
            <a:r>
              <a:rPr lang="en-US" sz="1188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Proactive communication</a:t>
            </a:r>
            <a:endParaRPr lang="en-US" sz="1188"/>
          </a:p>
        </p:txBody>
      </p:sp>
      <p:sp>
        <p:nvSpPr>
          <p:cNvPr id="25" name="Shape 20"/>
          <p:cNvSpPr/>
          <p:nvPr/>
        </p:nvSpPr>
        <p:spPr>
          <a:xfrm>
            <a:off x="545158" y="11696998"/>
            <a:ext cx="17197685" cy="661690"/>
          </a:xfrm>
          <a:prstGeom prst="roundRect">
            <a:avLst>
              <a:gd name="adj" fmla="val 21186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831" y="11936165"/>
            <a:ext cx="194668" cy="155674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1051173" y="11891516"/>
            <a:ext cx="16535995" cy="249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1938"/>
              </a:lnSpc>
              <a:buNone/>
            </a:pPr>
            <a:r>
              <a:rPr lang="en-US" sz="1188" b="1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Maryland Compliance:</a:t>
            </a:r>
            <a:r>
              <a:rPr lang="en-US" sz="1188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All required disclosures, lead paint notifications (pre-1978), and smoke/CO detector certifications will be handled professionally</a:t>
            </a:r>
            <a:endParaRPr lang="en-US" sz="1188"/>
          </a:p>
        </p:txBody>
      </p:sp>
    </p:spTree>
    <p:extLst>
      <p:ext uri="{BB962C8B-B14F-4D97-AF65-F5344CB8AC3E}">
        <p14:creationId xmlns:p14="http://schemas.microsoft.com/office/powerpoint/2010/main" val="3247295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26308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1576" y="3056931"/>
            <a:ext cx="8920758" cy="626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4875"/>
              </a:lnSpc>
              <a:buNone/>
            </a:pPr>
            <a:r>
              <a:rPr lang="en-US" sz="3938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Recommended Strategy &amp; Next Steps</a:t>
            </a:r>
            <a:endParaRPr lang="en-US" sz="3938"/>
          </a:p>
        </p:txBody>
      </p:sp>
      <p:sp>
        <p:nvSpPr>
          <p:cNvPr id="4" name="Shape 1"/>
          <p:cNvSpPr/>
          <p:nvPr/>
        </p:nvSpPr>
        <p:spPr>
          <a:xfrm>
            <a:off x="701577" y="3983832"/>
            <a:ext cx="16884849" cy="2036861"/>
          </a:xfrm>
          <a:prstGeom prst="roundRect">
            <a:avLst>
              <a:gd name="adj" fmla="val 8857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901900" y="4184154"/>
            <a:ext cx="2522636" cy="313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438"/>
              </a:lnSpc>
              <a:buNone/>
            </a:pPr>
            <a:r>
              <a:rPr lang="en-US" sz="1938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My Recommendation</a:t>
            </a:r>
            <a:endParaRPr lang="en-US" sz="1938"/>
          </a:p>
        </p:txBody>
      </p:sp>
      <p:sp>
        <p:nvSpPr>
          <p:cNvPr id="6" name="Text 3"/>
          <p:cNvSpPr/>
          <p:nvPr/>
        </p:nvSpPr>
        <p:spPr>
          <a:xfrm>
            <a:off x="901899" y="4617690"/>
            <a:ext cx="16484204" cy="320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500"/>
              </a:lnSpc>
              <a:buNone/>
            </a:pPr>
            <a:r>
              <a:rPr lang="en-US" sz="1563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Light improvement package ($10-15K)</a:t>
            </a:r>
            <a:r>
              <a:rPr lang="en-US" sz="1563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with </a:t>
            </a:r>
            <a:r>
              <a:rPr lang="en-US" sz="1563" b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$280,000 list price</a:t>
            </a:r>
            <a:endParaRPr lang="en-US" sz="1563"/>
          </a:p>
        </p:txBody>
      </p:sp>
      <p:sp>
        <p:nvSpPr>
          <p:cNvPr id="7" name="Text 4"/>
          <p:cNvSpPr/>
          <p:nvPr/>
        </p:nvSpPr>
        <p:spPr>
          <a:xfrm>
            <a:off x="901899" y="5058668"/>
            <a:ext cx="16484204" cy="320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500"/>
              </a:lnSpc>
              <a:buNone/>
            </a:pPr>
            <a:r>
              <a:rPr lang="en-US" sz="1563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Best balance of investment return and market positioning</a:t>
            </a:r>
            <a:endParaRPr lang="en-US" sz="1563"/>
          </a:p>
        </p:txBody>
      </p:sp>
      <p:sp>
        <p:nvSpPr>
          <p:cNvPr id="8" name="Text 5"/>
          <p:cNvSpPr/>
          <p:nvPr/>
        </p:nvSpPr>
        <p:spPr>
          <a:xfrm>
            <a:off x="901899" y="5499646"/>
            <a:ext cx="16484204" cy="320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500"/>
              </a:lnSpc>
              <a:buNone/>
            </a:pPr>
            <a:r>
              <a:rPr lang="en-US" sz="1563" b="1">
                <a:solidFill>
                  <a:srgbClr val="84C1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Projected net proceeds: $248,000-$258,000</a:t>
            </a:r>
            <a:endParaRPr lang="en-US" sz="1563"/>
          </a:p>
        </p:txBody>
      </p:sp>
      <p:sp>
        <p:nvSpPr>
          <p:cNvPr id="9" name="Text 6"/>
          <p:cNvSpPr/>
          <p:nvPr/>
        </p:nvSpPr>
        <p:spPr>
          <a:xfrm>
            <a:off x="701576" y="6246167"/>
            <a:ext cx="200323" cy="2504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500"/>
              </a:lnSpc>
              <a:buNone/>
            </a:pPr>
            <a:r>
              <a:rPr lang="en-US" sz="1563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1563"/>
          </a:p>
        </p:txBody>
      </p:sp>
      <p:sp>
        <p:nvSpPr>
          <p:cNvPr id="10" name="Shape 7"/>
          <p:cNvSpPr/>
          <p:nvPr/>
        </p:nvSpPr>
        <p:spPr>
          <a:xfrm>
            <a:off x="701576" y="6558111"/>
            <a:ext cx="8342263" cy="28575"/>
          </a:xfrm>
          <a:prstGeom prst="rect">
            <a:avLst/>
          </a:prstGeom>
          <a:solidFill>
            <a:srgbClr val="84C1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01576" y="6715423"/>
            <a:ext cx="3337173" cy="313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438"/>
              </a:lnSpc>
              <a:buNone/>
            </a:pPr>
            <a:r>
              <a:rPr lang="en-US" sz="1938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Finalize Improvement Scope</a:t>
            </a:r>
            <a:endParaRPr lang="en-US" sz="1938"/>
          </a:p>
        </p:txBody>
      </p:sp>
      <p:sp>
        <p:nvSpPr>
          <p:cNvPr id="12" name="Text 9"/>
          <p:cNvSpPr/>
          <p:nvPr/>
        </p:nvSpPr>
        <p:spPr>
          <a:xfrm>
            <a:off x="701576" y="7148959"/>
            <a:ext cx="8342263" cy="320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500"/>
              </a:lnSpc>
              <a:buNone/>
            </a:pPr>
            <a:r>
              <a:rPr lang="en-US" sz="1563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Review and approve specific renovation items and budget</a:t>
            </a:r>
            <a:endParaRPr lang="en-US" sz="1563"/>
          </a:p>
        </p:txBody>
      </p:sp>
      <p:sp>
        <p:nvSpPr>
          <p:cNvPr id="13" name="Text 10"/>
          <p:cNvSpPr/>
          <p:nvPr/>
        </p:nvSpPr>
        <p:spPr>
          <a:xfrm>
            <a:off x="9244161" y="6246167"/>
            <a:ext cx="200323" cy="2504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500"/>
              </a:lnSpc>
              <a:buNone/>
            </a:pPr>
            <a:r>
              <a:rPr lang="en-US" sz="1563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1563"/>
          </a:p>
        </p:txBody>
      </p:sp>
      <p:sp>
        <p:nvSpPr>
          <p:cNvPr id="14" name="Shape 11"/>
          <p:cNvSpPr/>
          <p:nvPr/>
        </p:nvSpPr>
        <p:spPr>
          <a:xfrm>
            <a:off x="9244161" y="6558111"/>
            <a:ext cx="8342263" cy="28575"/>
          </a:xfrm>
          <a:prstGeom prst="rect">
            <a:avLst/>
          </a:prstGeom>
          <a:solidFill>
            <a:srgbClr val="84C1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9244161" y="6715423"/>
            <a:ext cx="2505670" cy="313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438"/>
              </a:lnSpc>
              <a:buNone/>
            </a:pPr>
            <a:r>
              <a:rPr lang="en-US" sz="1938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Set Listing Price</a:t>
            </a:r>
            <a:endParaRPr lang="en-US" sz="1938"/>
          </a:p>
        </p:txBody>
      </p:sp>
      <p:sp>
        <p:nvSpPr>
          <p:cNvPr id="16" name="Text 13"/>
          <p:cNvSpPr/>
          <p:nvPr/>
        </p:nvSpPr>
        <p:spPr>
          <a:xfrm>
            <a:off x="9244161" y="7148959"/>
            <a:ext cx="8342263" cy="320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500"/>
              </a:lnSpc>
              <a:buNone/>
            </a:pPr>
            <a:r>
              <a:rPr lang="en-US" sz="1563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Confirm launch price based on final property condition</a:t>
            </a:r>
            <a:endParaRPr lang="en-US" sz="1563"/>
          </a:p>
        </p:txBody>
      </p:sp>
      <p:sp>
        <p:nvSpPr>
          <p:cNvPr id="17" name="Text 14"/>
          <p:cNvSpPr/>
          <p:nvPr/>
        </p:nvSpPr>
        <p:spPr>
          <a:xfrm>
            <a:off x="701576" y="7820322"/>
            <a:ext cx="200323" cy="2504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500"/>
              </a:lnSpc>
              <a:buNone/>
            </a:pPr>
            <a:r>
              <a:rPr lang="en-US" sz="1563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1563"/>
          </a:p>
        </p:txBody>
      </p:sp>
      <p:sp>
        <p:nvSpPr>
          <p:cNvPr id="18" name="Shape 15"/>
          <p:cNvSpPr/>
          <p:nvPr/>
        </p:nvSpPr>
        <p:spPr>
          <a:xfrm>
            <a:off x="701576" y="8132266"/>
            <a:ext cx="8342263" cy="28575"/>
          </a:xfrm>
          <a:prstGeom prst="rect">
            <a:avLst/>
          </a:prstGeom>
          <a:solidFill>
            <a:srgbClr val="84C1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701577" y="8289578"/>
            <a:ext cx="3205906" cy="313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438"/>
              </a:lnSpc>
              <a:buNone/>
            </a:pPr>
            <a:r>
              <a:rPr lang="en-US" sz="1938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Execute Listing Agreement</a:t>
            </a:r>
            <a:endParaRPr lang="en-US" sz="1938"/>
          </a:p>
        </p:txBody>
      </p:sp>
      <p:sp>
        <p:nvSpPr>
          <p:cNvPr id="20" name="Text 17"/>
          <p:cNvSpPr/>
          <p:nvPr/>
        </p:nvSpPr>
        <p:spPr>
          <a:xfrm>
            <a:off x="701576" y="8723114"/>
            <a:ext cx="8342263" cy="320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500"/>
              </a:lnSpc>
              <a:buNone/>
            </a:pPr>
            <a:r>
              <a:rPr lang="en-US" sz="1563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Sign listing documents and disclosure forms</a:t>
            </a:r>
            <a:endParaRPr lang="en-US" sz="1563"/>
          </a:p>
        </p:txBody>
      </p:sp>
      <p:sp>
        <p:nvSpPr>
          <p:cNvPr id="21" name="Text 18"/>
          <p:cNvSpPr/>
          <p:nvPr/>
        </p:nvSpPr>
        <p:spPr>
          <a:xfrm>
            <a:off x="9244161" y="7820322"/>
            <a:ext cx="200323" cy="2504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500"/>
              </a:lnSpc>
              <a:buNone/>
            </a:pPr>
            <a:r>
              <a:rPr lang="en-US" sz="1563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04</a:t>
            </a:r>
            <a:endParaRPr lang="en-US" sz="1563"/>
          </a:p>
        </p:txBody>
      </p:sp>
      <p:sp>
        <p:nvSpPr>
          <p:cNvPr id="22" name="Shape 19"/>
          <p:cNvSpPr/>
          <p:nvPr/>
        </p:nvSpPr>
        <p:spPr>
          <a:xfrm>
            <a:off x="9244161" y="8132266"/>
            <a:ext cx="8342263" cy="28575"/>
          </a:xfrm>
          <a:prstGeom prst="rect">
            <a:avLst/>
          </a:prstGeom>
          <a:solidFill>
            <a:srgbClr val="84C1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9244161" y="8289578"/>
            <a:ext cx="3259783" cy="313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438"/>
              </a:lnSpc>
              <a:buNone/>
            </a:pPr>
            <a:r>
              <a:rPr lang="en-US" sz="1938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Schedule Media Production</a:t>
            </a:r>
            <a:endParaRPr lang="en-US" sz="1938"/>
          </a:p>
        </p:txBody>
      </p:sp>
      <p:sp>
        <p:nvSpPr>
          <p:cNvPr id="24" name="Text 21"/>
          <p:cNvSpPr/>
          <p:nvPr/>
        </p:nvSpPr>
        <p:spPr>
          <a:xfrm>
            <a:off x="9244161" y="8723114"/>
            <a:ext cx="8342263" cy="320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500"/>
              </a:lnSpc>
              <a:buNone/>
            </a:pPr>
            <a:r>
              <a:rPr lang="en-US" sz="1563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Book photography and begin marketing material creation</a:t>
            </a:r>
            <a:endParaRPr lang="en-US" sz="1563"/>
          </a:p>
        </p:txBody>
      </p:sp>
      <p:sp>
        <p:nvSpPr>
          <p:cNvPr id="25" name="Text 22"/>
          <p:cNvSpPr/>
          <p:nvPr/>
        </p:nvSpPr>
        <p:spPr>
          <a:xfrm>
            <a:off x="701577" y="9419630"/>
            <a:ext cx="16884849" cy="320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buNone/>
            </a:pPr>
            <a:r>
              <a:rPr lang="en-US" sz="1563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Ready to move forward? Let's discuss any questions and finalize our strategy.</a:t>
            </a:r>
            <a:endParaRPr lang="en-US" sz="1563"/>
          </a:p>
        </p:txBody>
      </p:sp>
    </p:spTree>
    <p:extLst>
      <p:ext uri="{BB962C8B-B14F-4D97-AF65-F5344CB8AC3E}">
        <p14:creationId xmlns:p14="http://schemas.microsoft.com/office/powerpoint/2010/main" val="2433526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3002" y="681336"/>
            <a:ext cx="8925966" cy="6008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4688"/>
              </a:lnSpc>
              <a:buNone/>
            </a:pPr>
            <a:r>
              <a:rPr lang="en-US" sz="375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Build GPT #1: Listing &amp; Social Copy Pro</a:t>
            </a:r>
            <a:endParaRPr lang="en-US" sz="375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01" y="1786831"/>
            <a:ext cx="4922788" cy="656927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646938" y="1762870"/>
            <a:ext cx="5070276" cy="360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13"/>
              </a:lnSpc>
              <a:buNone/>
            </a:pPr>
            <a:r>
              <a:rPr lang="en-US" sz="225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Your Personal Copywriting Assistant</a:t>
            </a:r>
            <a:endParaRPr lang="en-US" sz="2250"/>
          </a:p>
        </p:txBody>
      </p:sp>
      <p:sp>
        <p:nvSpPr>
          <p:cNvPr id="5" name="Text 2"/>
          <p:cNvSpPr/>
          <p:nvPr/>
        </p:nvSpPr>
        <p:spPr>
          <a:xfrm>
            <a:off x="7646937" y="2315616"/>
            <a:ext cx="9977438" cy="307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375"/>
              </a:lnSpc>
              <a:buNone/>
            </a:pPr>
            <a:r>
              <a:rPr lang="en-US" sz="1500" b="1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Role:</a:t>
            </a:r>
            <a:r>
              <a:rPr lang="en-US" sz="150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Luxury DMV listing copywriter + social media strategist</a:t>
            </a:r>
            <a:endParaRPr lang="en-US" sz="1500"/>
          </a:p>
        </p:txBody>
      </p:sp>
      <p:sp>
        <p:nvSpPr>
          <p:cNvPr id="6" name="Text 3"/>
          <p:cNvSpPr/>
          <p:nvPr/>
        </p:nvSpPr>
        <p:spPr>
          <a:xfrm>
            <a:off x="7646937" y="2796182"/>
            <a:ext cx="9977438" cy="307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375"/>
              </a:lnSpc>
              <a:buNone/>
            </a:pPr>
            <a:r>
              <a:rPr lang="en-US" sz="1500" b="1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Inputs:</a:t>
            </a:r>
            <a:r>
              <a:rPr lang="en-US" sz="150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MLS data points, property features, neighborhood updates, market insights</a:t>
            </a:r>
            <a:endParaRPr lang="en-US" sz="1500"/>
          </a:p>
        </p:txBody>
      </p:sp>
      <p:sp>
        <p:nvSpPr>
          <p:cNvPr id="7" name="Text 4"/>
          <p:cNvSpPr/>
          <p:nvPr/>
        </p:nvSpPr>
        <p:spPr>
          <a:xfrm>
            <a:off x="7646937" y="3276749"/>
            <a:ext cx="9977438" cy="307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375"/>
              </a:lnSpc>
              <a:buNone/>
            </a:pPr>
            <a:r>
              <a:rPr lang="en-US" sz="1500" b="1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Outputs:</a:t>
            </a:r>
            <a:r>
              <a:rPr lang="en-US" sz="150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MLS-compliant descriptions (2 lengths), Instagram captions, 5 targeted SEO hashtags</a:t>
            </a:r>
            <a:endParaRPr lang="en-US" sz="1500"/>
          </a:p>
        </p:txBody>
      </p:sp>
      <p:sp>
        <p:nvSpPr>
          <p:cNvPr id="8" name="Text 5"/>
          <p:cNvSpPr/>
          <p:nvPr/>
        </p:nvSpPr>
        <p:spPr>
          <a:xfrm>
            <a:off x="7646937" y="3757315"/>
            <a:ext cx="9977438" cy="307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375"/>
              </a:lnSpc>
              <a:buNone/>
            </a:pPr>
            <a:r>
              <a:rPr lang="en-US" sz="1500" b="1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Smart Constraints:</a:t>
            </a:r>
            <a:r>
              <a:rPr lang="en-US" sz="150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Fair housing compliance, MLS rules, always asks 3 clarifying questions before drafting</a:t>
            </a:r>
            <a:endParaRPr lang="en-US" sz="1500"/>
          </a:p>
        </p:txBody>
      </p:sp>
      <p:sp>
        <p:nvSpPr>
          <p:cNvPr id="9" name="Shape 6"/>
          <p:cNvSpPr/>
          <p:nvPr/>
        </p:nvSpPr>
        <p:spPr>
          <a:xfrm>
            <a:off x="673002" y="8788600"/>
            <a:ext cx="16941999" cy="817066"/>
          </a:xfrm>
          <a:prstGeom prst="roundRect">
            <a:avLst>
              <a:gd name="adj" fmla="val 9885"/>
            </a:avLst>
          </a:prstGeom>
          <a:solidFill>
            <a:srgbClr val="26262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286" y="9079707"/>
            <a:ext cx="240358" cy="19228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297931" y="9028956"/>
            <a:ext cx="16124784" cy="307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375"/>
              </a:lnSpc>
              <a:buNone/>
            </a:pPr>
            <a:r>
              <a:rPr lang="en-US" sz="1500">
                <a:solidFill>
                  <a:srgbClr val="FFFFF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This GPT will transform raw property data into compelling marketing copy that drives engagement and inquiries while staying compliant with all regulations.</a:t>
            </a:r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756114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0" y="0"/>
            <a:ext cx="75438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0517" y="909787"/>
            <a:ext cx="8339138" cy="7237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5688"/>
              </a:lnSpc>
              <a:buNone/>
            </a:pPr>
            <a:r>
              <a:rPr lang="en-US" sz="450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Build GPT #2: Realtor Call Lab</a:t>
            </a:r>
            <a:endParaRPr lang="en-US" sz="4500"/>
          </a:p>
        </p:txBody>
      </p:sp>
      <p:sp>
        <p:nvSpPr>
          <p:cNvPr id="4" name="Text 1"/>
          <p:cNvSpPr/>
          <p:nvPr/>
        </p:nvSpPr>
        <p:spPr>
          <a:xfrm>
            <a:off x="810518" y="1980903"/>
            <a:ext cx="231576" cy="2894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75"/>
              </a:lnSpc>
              <a:buNone/>
            </a:pPr>
            <a:r>
              <a:rPr lang="en-US" sz="1813">
                <a:solidFill>
                  <a:srgbClr val="8F8F8F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01</a:t>
            </a:r>
            <a:endParaRPr lang="en-US" sz="1813"/>
          </a:p>
        </p:txBody>
      </p:sp>
      <p:sp>
        <p:nvSpPr>
          <p:cNvPr id="5" name="Shape 2"/>
          <p:cNvSpPr/>
          <p:nvPr/>
        </p:nvSpPr>
        <p:spPr>
          <a:xfrm>
            <a:off x="810518" y="2345978"/>
            <a:ext cx="9808964" cy="2857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10517" y="2518917"/>
            <a:ext cx="4505623" cy="361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13"/>
              </a:lnSpc>
              <a:buNone/>
            </a:pPr>
            <a:r>
              <a:rPr lang="en-US" sz="2250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Role-Play Different Personalities</a:t>
            </a:r>
            <a:endParaRPr lang="en-US" sz="2250"/>
          </a:p>
        </p:txBody>
      </p:sp>
      <p:sp>
        <p:nvSpPr>
          <p:cNvPr id="7" name="Text 4"/>
          <p:cNvSpPr/>
          <p:nvPr/>
        </p:nvSpPr>
        <p:spPr>
          <a:xfrm>
            <a:off x="810518" y="3019574"/>
            <a:ext cx="9808964" cy="370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75"/>
              </a:lnSpc>
              <a:buNone/>
            </a:pPr>
            <a:r>
              <a:rPr lang="en-US" sz="181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Practice with skeptical buyers, motivated sellers, FSBO owners, and expired listing prospects</a:t>
            </a:r>
            <a:endParaRPr lang="en-US" sz="1813"/>
          </a:p>
        </p:txBody>
      </p:sp>
      <p:sp>
        <p:nvSpPr>
          <p:cNvPr id="8" name="Text 5"/>
          <p:cNvSpPr/>
          <p:nvPr/>
        </p:nvSpPr>
        <p:spPr>
          <a:xfrm>
            <a:off x="810518" y="3795267"/>
            <a:ext cx="231576" cy="2894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75"/>
              </a:lnSpc>
              <a:buNone/>
            </a:pPr>
            <a:r>
              <a:rPr lang="en-US" sz="1813">
                <a:solidFill>
                  <a:srgbClr val="8F8F8F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02</a:t>
            </a:r>
            <a:endParaRPr lang="en-US" sz="1813"/>
          </a:p>
        </p:txBody>
      </p:sp>
      <p:sp>
        <p:nvSpPr>
          <p:cNvPr id="9" name="Shape 6"/>
          <p:cNvSpPr/>
          <p:nvPr/>
        </p:nvSpPr>
        <p:spPr>
          <a:xfrm>
            <a:off x="810518" y="4160341"/>
            <a:ext cx="9808964" cy="2857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10518" y="4333281"/>
            <a:ext cx="2895154" cy="361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13"/>
              </a:lnSpc>
              <a:buNone/>
            </a:pPr>
            <a:r>
              <a:rPr lang="en-US" sz="2250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Perfect Your Scripts</a:t>
            </a:r>
            <a:endParaRPr lang="en-US" sz="2250"/>
          </a:p>
        </p:txBody>
      </p:sp>
      <p:sp>
        <p:nvSpPr>
          <p:cNvPr id="11" name="Text 8"/>
          <p:cNvSpPr/>
          <p:nvPr/>
        </p:nvSpPr>
        <p:spPr>
          <a:xfrm>
            <a:off x="810518" y="4833938"/>
            <a:ext cx="9808964" cy="370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75"/>
              </a:lnSpc>
              <a:buNone/>
            </a:pPr>
            <a:r>
              <a:rPr lang="en-US" sz="181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Generate 20-second voicemails, 160-character text messages, and 120-word follow-up emails</a:t>
            </a:r>
            <a:endParaRPr lang="en-US" sz="1813"/>
          </a:p>
        </p:txBody>
      </p:sp>
      <p:sp>
        <p:nvSpPr>
          <p:cNvPr id="12" name="Text 9"/>
          <p:cNvSpPr/>
          <p:nvPr/>
        </p:nvSpPr>
        <p:spPr>
          <a:xfrm>
            <a:off x="810518" y="5609631"/>
            <a:ext cx="231576" cy="2894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75"/>
              </a:lnSpc>
              <a:buNone/>
            </a:pPr>
            <a:r>
              <a:rPr lang="en-US" sz="1813">
                <a:solidFill>
                  <a:srgbClr val="8F8F8F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03</a:t>
            </a:r>
            <a:endParaRPr lang="en-US" sz="1813"/>
          </a:p>
        </p:txBody>
      </p:sp>
      <p:sp>
        <p:nvSpPr>
          <p:cNvPr id="13" name="Shape 10"/>
          <p:cNvSpPr/>
          <p:nvPr/>
        </p:nvSpPr>
        <p:spPr>
          <a:xfrm>
            <a:off x="810518" y="5974705"/>
            <a:ext cx="9808964" cy="2857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810518" y="6147645"/>
            <a:ext cx="3994994" cy="361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13"/>
              </a:lnSpc>
              <a:buNone/>
            </a:pPr>
            <a:r>
              <a:rPr lang="en-US" sz="2250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Handle Objections Like a Pro</a:t>
            </a:r>
            <a:endParaRPr lang="en-US" sz="2250"/>
          </a:p>
        </p:txBody>
      </p:sp>
      <p:sp>
        <p:nvSpPr>
          <p:cNvPr id="15" name="Text 12"/>
          <p:cNvSpPr/>
          <p:nvPr/>
        </p:nvSpPr>
        <p:spPr>
          <a:xfrm>
            <a:off x="810518" y="6648302"/>
            <a:ext cx="9808964" cy="740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75"/>
              </a:lnSpc>
              <a:buNone/>
            </a:pPr>
            <a:r>
              <a:rPr lang="en-US" sz="181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Practice responses to price concerns, timing issues, agent loyalty questions, and commission discussions</a:t>
            </a:r>
            <a:endParaRPr lang="en-US" sz="1813"/>
          </a:p>
        </p:txBody>
      </p:sp>
      <p:sp>
        <p:nvSpPr>
          <p:cNvPr id="16" name="Text 13"/>
          <p:cNvSpPr/>
          <p:nvPr/>
        </p:nvSpPr>
        <p:spPr>
          <a:xfrm>
            <a:off x="810518" y="7794427"/>
            <a:ext cx="231576" cy="2894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75"/>
              </a:lnSpc>
              <a:buNone/>
            </a:pPr>
            <a:r>
              <a:rPr lang="en-US" sz="1813">
                <a:solidFill>
                  <a:srgbClr val="8F8F8F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04</a:t>
            </a:r>
            <a:endParaRPr lang="en-US" sz="1813"/>
          </a:p>
        </p:txBody>
      </p:sp>
      <p:sp>
        <p:nvSpPr>
          <p:cNvPr id="17" name="Shape 14"/>
          <p:cNvSpPr/>
          <p:nvPr/>
        </p:nvSpPr>
        <p:spPr>
          <a:xfrm>
            <a:off x="810518" y="8159503"/>
            <a:ext cx="9808964" cy="2857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10518" y="8332441"/>
            <a:ext cx="3898404" cy="361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13"/>
              </a:lnSpc>
              <a:buNone/>
            </a:pPr>
            <a:r>
              <a:rPr lang="en-US" sz="2250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Build Your Objection Library</a:t>
            </a:r>
            <a:endParaRPr lang="en-US" sz="2250"/>
          </a:p>
        </p:txBody>
      </p:sp>
      <p:sp>
        <p:nvSpPr>
          <p:cNvPr id="19" name="Text 16"/>
          <p:cNvSpPr/>
          <p:nvPr/>
        </p:nvSpPr>
        <p:spPr>
          <a:xfrm>
            <a:off x="810518" y="8833098"/>
            <a:ext cx="9808964" cy="370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75"/>
              </a:lnSpc>
              <a:buNone/>
            </a:pPr>
            <a:r>
              <a:rPr lang="en-US" sz="181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Track common objections and save your most effective responses for future use</a:t>
            </a:r>
            <a:endParaRPr lang="en-US" sz="1813"/>
          </a:p>
        </p:txBody>
      </p:sp>
    </p:spTree>
    <p:extLst>
      <p:ext uri="{BB962C8B-B14F-4D97-AF65-F5344CB8AC3E}">
        <p14:creationId xmlns:p14="http://schemas.microsoft.com/office/powerpoint/2010/main" val="32424748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0" y="1"/>
            <a:ext cx="7543800" cy="1028967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8796" y="659012"/>
            <a:ext cx="9752409" cy="14978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5875"/>
              </a:lnSpc>
              <a:buNone/>
            </a:pPr>
            <a:r>
              <a:rPr lang="en-US" sz="4688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Gamma: Presentations That Win Listings</a:t>
            </a:r>
            <a:endParaRPr lang="en-US" sz="4688"/>
          </a:p>
        </p:txBody>
      </p:sp>
      <p:sp>
        <p:nvSpPr>
          <p:cNvPr id="4" name="Text 1"/>
          <p:cNvSpPr/>
          <p:nvPr/>
        </p:nvSpPr>
        <p:spPr>
          <a:xfrm>
            <a:off x="838796" y="2516237"/>
            <a:ext cx="9752409" cy="766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000"/>
              </a:lnSpc>
              <a:buNone/>
            </a:pPr>
            <a:r>
              <a:rPr lang="en-US" sz="187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Create unique, personalized seller and buyer presentations that stand out from generic MLS templates.</a:t>
            </a:r>
            <a:endParaRPr lang="en-US" sz="1875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795" y="3552527"/>
            <a:ext cx="1198215" cy="143797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276624" y="3792142"/>
            <a:ext cx="3519934" cy="374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938"/>
              </a:lnSpc>
              <a:buNone/>
            </a:pPr>
            <a:r>
              <a:rPr lang="en-US" sz="2313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Start with Property Data</a:t>
            </a:r>
            <a:endParaRPr lang="en-US" sz="2313"/>
          </a:p>
        </p:txBody>
      </p:sp>
      <p:sp>
        <p:nvSpPr>
          <p:cNvPr id="7" name="Text 3"/>
          <p:cNvSpPr/>
          <p:nvPr/>
        </p:nvSpPr>
        <p:spPr>
          <a:xfrm>
            <a:off x="2276625" y="4310361"/>
            <a:ext cx="8314581" cy="3833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000"/>
              </a:lnSpc>
              <a:buNone/>
            </a:pPr>
            <a:r>
              <a:rPr lang="en-US" sz="187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Gather MLS information, neighborhood insights, and market comparables</a:t>
            </a:r>
            <a:endParaRPr lang="en-US" sz="1875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795" y="4990505"/>
            <a:ext cx="1198215" cy="143797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2276624" y="5230118"/>
            <a:ext cx="3560118" cy="374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938"/>
              </a:lnSpc>
              <a:buNone/>
            </a:pPr>
            <a:r>
              <a:rPr lang="en-US" sz="2313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Enhance with AI Content</a:t>
            </a:r>
            <a:endParaRPr lang="en-US" sz="2313"/>
          </a:p>
        </p:txBody>
      </p:sp>
      <p:sp>
        <p:nvSpPr>
          <p:cNvPr id="10" name="Text 5"/>
          <p:cNvSpPr/>
          <p:nvPr/>
        </p:nvSpPr>
        <p:spPr>
          <a:xfrm>
            <a:off x="2276625" y="5748338"/>
            <a:ext cx="8314581" cy="3833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000"/>
              </a:lnSpc>
              <a:buNone/>
            </a:pPr>
            <a:r>
              <a:rPr lang="en-US" sz="187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Use ChatGPT/Claude for compelling copy and Perplexity for market research</a:t>
            </a:r>
            <a:endParaRPr lang="en-US" sz="1875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795" y="6428483"/>
            <a:ext cx="1198215" cy="1764209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2276625" y="6668096"/>
            <a:ext cx="2995761" cy="374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938"/>
              </a:lnSpc>
              <a:buNone/>
            </a:pPr>
            <a:r>
              <a:rPr lang="en-US" sz="2313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Design in Gamma</a:t>
            </a:r>
            <a:endParaRPr lang="en-US" sz="2313"/>
          </a:p>
        </p:txBody>
      </p:sp>
      <p:sp>
        <p:nvSpPr>
          <p:cNvPr id="13" name="Text 7"/>
          <p:cNvSpPr/>
          <p:nvPr/>
        </p:nvSpPr>
        <p:spPr>
          <a:xfrm>
            <a:off x="2276625" y="7186315"/>
            <a:ext cx="8314581" cy="766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000"/>
              </a:lnSpc>
              <a:buNone/>
            </a:pPr>
            <a:r>
              <a:rPr lang="en-US" sz="187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Transform your content into a professional presentation that impresses clients</a:t>
            </a:r>
            <a:endParaRPr lang="en-US" sz="1875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795" y="8192691"/>
            <a:ext cx="1198215" cy="1437978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2276625" y="8432305"/>
            <a:ext cx="2995761" cy="374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938"/>
              </a:lnSpc>
              <a:buNone/>
            </a:pPr>
            <a:r>
              <a:rPr lang="en-US" sz="2313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Export and Present</a:t>
            </a:r>
            <a:endParaRPr lang="en-US" sz="2313"/>
          </a:p>
        </p:txBody>
      </p:sp>
      <p:sp>
        <p:nvSpPr>
          <p:cNvPr id="16" name="Text 9"/>
          <p:cNvSpPr/>
          <p:nvPr/>
        </p:nvSpPr>
        <p:spPr>
          <a:xfrm>
            <a:off x="2276625" y="8950525"/>
            <a:ext cx="8314581" cy="3833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000"/>
              </a:lnSpc>
              <a:buNone/>
            </a:pPr>
            <a:r>
              <a:rPr lang="en-US" sz="187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Generate a polished PDF ready for client meetings or email delivery</a:t>
            </a:r>
            <a:endParaRPr lang="en-US" sz="1875"/>
          </a:p>
        </p:txBody>
      </p:sp>
    </p:spTree>
    <p:extLst>
      <p:ext uri="{BB962C8B-B14F-4D97-AF65-F5344CB8AC3E}">
        <p14:creationId xmlns:p14="http://schemas.microsoft.com/office/powerpoint/2010/main" val="1673176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3141" y="655885"/>
            <a:ext cx="5951041" cy="743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5813"/>
              </a:lnSpc>
              <a:buNone/>
            </a:pPr>
            <a:r>
              <a:rPr lang="en-US" sz="4625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Live Demo Plan</a:t>
            </a:r>
            <a:endParaRPr lang="en-US" sz="4625"/>
          </a:p>
        </p:txBody>
      </p:sp>
      <p:sp>
        <p:nvSpPr>
          <p:cNvPr id="3" name="Text 1"/>
          <p:cNvSpPr/>
          <p:nvPr/>
        </p:nvSpPr>
        <p:spPr>
          <a:xfrm>
            <a:off x="833140" y="1875681"/>
            <a:ext cx="16621720" cy="380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938"/>
              </a:lnSpc>
              <a:buNone/>
            </a:pPr>
            <a:r>
              <a:rPr lang="en-US" sz="181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Watch the complete workflow in action—from research to finished presentation</a:t>
            </a:r>
            <a:endParaRPr lang="en-US" sz="1813"/>
          </a:p>
        </p:txBody>
      </p:sp>
      <p:sp>
        <p:nvSpPr>
          <p:cNvPr id="4" name="Shape 2"/>
          <p:cNvSpPr/>
          <p:nvPr/>
        </p:nvSpPr>
        <p:spPr>
          <a:xfrm>
            <a:off x="9129713" y="2524126"/>
            <a:ext cx="28575" cy="7106841"/>
          </a:xfrm>
          <a:prstGeom prst="roundRect">
            <a:avLst>
              <a:gd name="adj" fmla="val 349886"/>
            </a:avLst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190756" y="2777579"/>
            <a:ext cx="714078" cy="28575"/>
          </a:xfrm>
          <a:prstGeom prst="roundRect">
            <a:avLst>
              <a:gd name="adj" fmla="val 349886"/>
            </a:avLst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876259" y="2524126"/>
            <a:ext cx="535484" cy="535484"/>
          </a:xfrm>
          <a:prstGeom prst="roundRect">
            <a:avLst>
              <a:gd name="adj" fmla="val 18671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965482" y="2568699"/>
            <a:ext cx="357039" cy="446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750"/>
              </a:lnSpc>
              <a:buNone/>
            </a:pPr>
            <a:r>
              <a:rPr lang="en-US" sz="2750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1</a:t>
            </a:r>
            <a:endParaRPr lang="en-US" sz="2750"/>
          </a:p>
        </p:txBody>
      </p:sp>
      <p:sp>
        <p:nvSpPr>
          <p:cNvPr id="8" name="Text 6"/>
          <p:cNvSpPr/>
          <p:nvPr/>
        </p:nvSpPr>
        <p:spPr>
          <a:xfrm>
            <a:off x="4978302" y="2605831"/>
            <a:ext cx="2975521" cy="371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2875"/>
              </a:lnSpc>
              <a:buNone/>
            </a:pPr>
            <a:r>
              <a:rPr lang="en-US" sz="2313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Perplexity Research</a:t>
            </a:r>
            <a:endParaRPr lang="en-US" sz="2313"/>
          </a:p>
        </p:txBody>
      </p:sp>
      <p:sp>
        <p:nvSpPr>
          <p:cNvPr id="9" name="Text 7"/>
          <p:cNvSpPr/>
          <p:nvPr/>
        </p:nvSpPr>
        <p:spPr>
          <a:xfrm>
            <a:off x="833141" y="3120330"/>
            <a:ext cx="7120681" cy="380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2938"/>
              </a:lnSpc>
              <a:buNone/>
            </a:pPr>
            <a:r>
              <a:rPr lang="en-US" sz="181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Quick market check and competitor analysis</a:t>
            </a:r>
            <a:endParaRPr lang="en-US" sz="1813"/>
          </a:p>
        </p:txBody>
      </p:sp>
      <p:sp>
        <p:nvSpPr>
          <p:cNvPr id="10" name="Shape 8"/>
          <p:cNvSpPr/>
          <p:nvPr/>
        </p:nvSpPr>
        <p:spPr>
          <a:xfrm>
            <a:off x="9383166" y="4205585"/>
            <a:ext cx="714078" cy="28575"/>
          </a:xfrm>
          <a:prstGeom prst="roundRect">
            <a:avLst>
              <a:gd name="adj" fmla="val 349886"/>
            </a:avLst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8876259" y="3952132"/>
            <a:ext cx="535484" cy="535484"/>
          </a:xfrm>
          <a:prstGeom prst="roundRect">
            <a:avLst>
              <a:gd name="adj" fmla="val 18671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965482" y="3996705"/>
            <a:ext cx="357039" cy="446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750"/>
              </a:lnSpc>
              <a:buNone/>
            </a:pPr>
            <a:r>
              <a:rPr lang="en-US" sz="2750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2</a:t>
            </a:r>
            <a:endParaRPr lang="en-US" sz="2750"/>
          </a:p>
        </p:txBody>
      </p:sp>
      <p:sp>
        <p:nvSpPr>
          <p:cNvPr id="13" name="Text 11"/>
          <p:cNvSpPr/>
          <p:nvPr/>
        </p:nvSpPr>
        <p:spPr>
          <a:xfrm>
            <a:off x="10334180" y="4033837"/>
            <a:ext cx="3583186" cy="371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75"/>
              </a:lnSpc>
              <a:buNone/>
            </a:pPr>
            <a:r>
              <a:rPr lang="en-US" sz="2313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ChatGPT STACK Method</a:t>
            </a:r>
            <a:endParaRPr lang="en-US" sz="2313"/>
          </a:p>
        </p:txBody>
      </p:sp>
      <p:sp>
        <p:nvSpPr>
          <p:cNvPr id="14" name="Text 12"/>
          <p:cNvSpPr/>
          <p:nvPr/>
        </p:nvSpPr>
        <p:spPr>
          <a:xfrm>
            <a:off x="10334180" y="4548336"/>
            <a:ext cx="7120681" cy="380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938"/>
              </a:lnSpc>
              <a:buNone/>
            </a:pPr>
            <a:r>
              <a:rPr lang="en-US" sz="181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Transform raw data using our proven framework</a:t>
            </a:r>
            <a:endParaRPr lang="en-US" sz="1813"/>
          </a:p>
        </p:txBody>
      </p:sp>
      <p:sp>
        <p:nvSpPr>
          <p:cNvPr id="15" name="Shape 13"/>
          <p:cNvSpPr/>
          <p:nvPr/>
        </p:nvSpPr>
        <p:spPr>
          <a:xfrm>
            <a:off x="8190756" y="5436543"/>
            <a:ext cx="714078" cy="28575"/>
          </a:xfrm>
          <a:prstGeom prst="roundRect">
            <a:avLst>
              <a:gd name="adj" fmla="val 349886"/>
            </a:avLst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876259" y="5183089"/>
            <a:ext cx="535484" cy="535484"/>
          </a:xfrm>
          <a:prstGeom prst="roundRect">
            <a:avLst>
              <a:gd name="adj" fmla="val 18671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965482" y="5227663"/>
            <a:ext cx="357039" cy="446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750"/>
              </a:lnSpc>
              <a:buNone/>
            </a:pPr>
            <a:r>
              <a:rPr lang="en-US" sz="2750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3</a:t>
            </a:r>
            <a:endParaRPr lang="en-US" sz="2750"/>
          </a:p>
        </p:txBody>
      </p:sp>
      <p:sp>
        <p:nvSpPr>
          <p:cNvPr id="18" name="Text 16"/>
          <p:cNvSpPr/>
          <p:nvPr/>
        </p:nvSpPr>
        <p:spPr>
          <a:xfrm>
            <a:off x="4978302" y="5264795"/>
            <a:ext cx="2975521" cy="371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2875"/>
              </a:lnSpc>
              <a:buNone/>
            </a:pPr>
            <a:r>
              <a:rPr lang="en-US" sz="2313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Content Generation</a:t>
            </a:r>
            <a:endParaRPr lang="en-US" sz="2313"/>
          </a:p>
        </p:txBody>
      </p:sp>
      <p:sp>
        <p:nvSpPr>
          <p:cNvPr id="19" name="Text 17"/>
          <p:cNvSpPr/>
          <p:nvPr/>
        </p:nvSpPr>
        <p:spPr>
          <a:xfrm>
            <a:off x="833141" y="5779294"/>
            <a:ext cx="7120681" cy="380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2938"/>
              </a:lnSpc>
              <a:buNone/>
            </a:pPr>
            <a:r>
              <a:rPr lang="en-US" sz="181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Create compelling copy and marketing materials</a:t>
            </a:r>
            <a:endParaRPr lang="en-US" sz="1813"/>
          </a:p>
        </p:txBody>
      </p:sp>
      <p:sp>
        <p:nvSpPr>
          <p:cNvPr id="20" name="Shape 18"/>
          <p:cNvSpPr/>
          <p:nvPr/>
        </p:nvSpPr>
        <p:spPr>
          <a:xfrm>
            <a:off x="9383166" y="6667500"/>
            <a:ext cx="714078" cy="28575"/>
          </a:xfrm>
          <a:prstGeom prst="roundRect">
            <a:avLst>
              <a:gd name="adj" fmla="val 349886"/>
            </a:avLst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8876259" y="6414047"/>
            <a:ext cx="535484" cy="535484"/>
          </a:xfrm>
          <a:prstGeom prst="roundRect">
            <a:avLst>
              <a:gd name="adj" fmla="val 18671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965482" y="6458620"/>
            <a:ext cx="357039" cy="446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750"/>
              </a:lnSpc>
              <a:buNone/>
            </a:pPr>
            <a:r>
              <a:rPr lang="en-US" sz="2750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4</a:t>
            </a:r>
            <a:endParaRPr lang="en-US" sz="2750"/>
          </a:p>
        </p:txBody>
      </p:sp>
      <p:sp>
        <p:nvSpPr>
          <p:cNvPr id="23" name="Text 21"/>
          <p:cNvSpPr/>
          <p:nvPr/>
        </p:nvSpPr>
        <p:spPr>
          <a:xfrm>
            <a:off x="10334180" y="6495752"/>
            <a:ext cx="2975521" cy="371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75"/>
              </a:lnSpc>
              <a:buNone/>
            </a:pPr>
            <a:r>
              <a:rPr lang="en-US" sz="2313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Gamma Design</a:t>
            </a:r>
            <a:endParaRPr lang="en-US" sz="2313"/>
          </a:p>
        </p:txBody>
      </p:sp>
      <p:sp>
        <p:nvSpPr>
          <p:cNvPr id="24" name="Text 22"/>
          <p:cNvSpPr/>
          <p:nvPr/>
        </p:nvSpPr>
        <p:spPr>
          <a:xfrm>
            <a:off x="10334180" y="7010251"/>
            <a:ext cx="7120681" cy="380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938"/>
              </a:lnSpc>
              <a:buNone/>
            </a:pPr>
            <a:r>
              <a:rPr lang="en-US" sz="181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Build professional presentation template</a:t>
            </a:r>
            <a:endParaRPr lang="en-US" sz="1813"/>
          </a:p>
        </p:txBody>
      </p:sp>
      <p:sp>
        <p:nvSpPr>
          <p:cNvPr id="25" name="Shape 23"/>
          <p:cNvSpPr/>
          <p:nvPr/>
        </p:nvSpPr>
        <p:spPr>
          <a:xfrm>
            <a:off x="8190756" y="7898458"/>
            <a:ext cx="714078" cy="28575"/>
          </a:xfrm>
          <a:prstGeom prst="roundRect">
            <a:avLst>
              <a:gd name="adj" fmla="val 349886"/>
            </a:avLst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8876259" y="7645004"/>
            <a:ext cx="535484" cy="535484"/>
          </a:xfrm>
          <a:prstGeom prst="roundRect">
            <a:avLst>
              <a:gd name="adj" fmla="val 18671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8965482" y="7689578"/>
            <a:ext cx="357039" cy="446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750"/>
              </a:lnSpc>
              <a:buNone/>
            </a:pPr>
            <a:r>
              <a:rPr lang="en-US" sz="2750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5</a:t>
            </a:r>
            <a:endParaRPr lang="en-US" sz="2750"/>
          </a:p>
        </p:txBody>
      </p:sp>
      <p:sp>
        <p:nvSpPr>
          <p:cNvPr id="28" name="Text 26"/>
          <p:cNvSpPr/>
          <p:nvPr/>
        </p:nvSpPr>
        <p:spPr>
          <a:xfrm>
            <a:off x="4978302" y="7726710"/>
            <a:ext cx="2975521" cy="371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2875"/>
              </a:lnSpc>
              <a:buNone/>
            </a:pPr>
            <a:r>
              <a:rPr lang="en-US" sz="2313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PDF Export</a:t>
            </a:r>
            <a:endParaRPr lang="en-US" sz="2313"/>
          </a:p>
        </p:txBody>
      </p:sp>
      <p:sp>
        <p:nvSpPr>
          <p:cNvPr id="29" name="Text 27"/>
          <p:cNvSpPr/>
          <p:nvPr/>
        </p:nvSpPr>
        <p:spPr>
          <a:xfrm>
            <a:off x="833141" y="8241209"/>
            <a:ext cx="7120681" cy="380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2938"/>
              </a:lnSpc>
              <a:buNone/>
            </a:pPr>
            <a:r>
              <a:rPr lang="en-US" sz="181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Final polished deliverable ready for clients</a:t>
            </a:r>
            <a:endParaRPr lang="en-US" sz="1813"/>
          </a:p>
        </p:txBody>
      </p:sp>
    </p:spTree>
    <p:extLst>
      <p:ext uri="{BB962C8B-B14F-4D97-AF65-F5344CB8AC3E}">
        <p14:creationId xmlns:p14="http://schemas.microsoft.com/office/powerpoint/2010/main" val="1520170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2237" y="2097436"/>
            <a:ext cx="11509623" cy="885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6938"/>
              </a:lnSpc>
              <a:buNone/>
            </a:pPr>
            <a:r>
              <a:rPr lang="en-US" sz="5563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Bonus Tools for Maximum Impact</a:t>
            </a:r>
            <a:endParaRPr lang="en-US" sz="5563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237" y="3550444"/>
            <a:ext cx="850553" cy="85055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197151" y="3745261"/>
            <a:ext cx="3993356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4125"/>
              </a:lnSpc>
              <a:buNone/>
            </a:pPr>
            <a:r>
              <a:rPr lang="en-US" sz="3313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Otter &amp; Fireflies</a:t>
            </a:r>
            <a:endParaRPr lang="en-US" sz="3313"/>
          </a:p>
        </p:txBody>
      </p:sp>
      <p:sp>
        <p:nvSpPr>
          <p:cNvPr id="5" name="Text 2"/>
          <p:cNvSpPr/>
          <p:nvPr/>
        </p:nvSpPr>
        <p:spPr>
          <a:xfrm>
            <a:off x="2197151" y="4446985"/>
            <a:ext cx="3993356" cy="2268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Transform meeting recordings into detailed CRM notes and action items automatically. Never miss important client details again.</a:t>
            </a:r>
            <a:endParaRPr lang="en-US" sz="2188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66" y="3550444"/>
            <a:ext cx="850553" cy="85055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749780" y="3745261"/>
            <a:ext cx="3993356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4125"/>
              </a:lnSpc>
              <a:buNone/>
            </a:pPr>
            <a:r>
              <a:rPr lang="en-US" sz="3313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Collav.AI</a:t>
            </a:r>
            <a:endParaRPr lang="en-US" sz="3313"/>
          </a:p>
        </p:txBody>
      </p:sp>
      <p:sp>
        <p:nvSpPr>
          <p:cNvPr id="8" name="Text 4"/>
          <p:cNvSpPr/>
          <p:nvPr/>
        </p:nvSpPr>
        <p:spPr>
          <a:xfrm>
            <a:off x="7749780" y="4446985"/>
            <a:ext cx="3993356" cy="2268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Access content helpers and proven templates through our affiliate partnership. Streamline your marketing workflow with ready-made solutions.</a:t>
            </a:r>
            <a:endParaRPr lang="en-US" sz="2188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97494" y="3550444"/>
            <a:ext cx="850553" cy="85055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3302407" y="3745261"/>
            <a:ext cx="3993356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4125"/>
              </a:lnSpc>
              <a:buNone/>
            </a:pPr>
            <a:r>
              <a:rPr lang="en-US" sz="3313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Trof.AI </a:t>
            </a:r>
            <a:endParaRPr lang="en-US" sz="3313"/>
          </a:p>
        </p:txBody>
      </p:sp>
      <p:sp>
        <p:nvSpPr>
          <p:cNvPr id="11" name="Text 6"/>
          <p:cNvSpPr/>
          <p:nvPr/>
        </p:nvSpPr>
        <p:spPr>
          <a:xfrm>
            <a:off x="13302407" y="4446984"/>
            <a:ext cx="3993356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4125"/>
              </a:lnSpc>
              <a:buNone/>
            </a:pPr>
            <a:r>
              <a:rPr lang="en-US" sz="3313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Social Post Builder</a:t>
            </a:r>
            <a:endParaRPr lang="en-US" sz="3313"/>
          </a:p>
        </p:txBody>
      </p:sp>
      <p:sp>
        <p:nvSpPr>
          <p:cNvPr id="12" name="Text 7"/>
          <p:cNvSpPr/>
          <p:nvPr/>
        </p:nvSpPr>
        <p:spPr>
          <a:xfrm>
            <a:off x="13302407" y="5148710"/>
            <a:ext cx="3993356" cy="2268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Generate engaging social media content in minutes with our affiliate tool. Includes special discount codes for attendees.</a:t>
            </a:r>
            <a:endParaRPr lang="en-US" sz="2188"/>
          </a:p>
        </p:txBody>
      </p:sp>
      <p:sp>
        <p:nvSpPr>
          <p:cNvPr id="13" name="Text 8"/>
          <p:cNvSpPr/>
          <p:nvPr/>
        </p:nvSpPr>
        <p:spPr>
          <a:xfrm>
            <a:off x="992238" y="7735789"/>
            <a:ext cx="16303526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63"/>
              </a:lnSpc>
              <a:buNone/>
            </a:pPr>
            <a:r>
              <a:rPr lang="en-US" sz="2188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Links and exclusive discount codes will be shared in the community group!</a:t>
            </a:r>
            <a:endParaRPr lang="en-US" sz="2188"/>
          </a:p>
        </p:txBody>
      </p:sp>
    </p:spTree>
    <p:extLst>
      <p:ext uri="{BB962C8B-B14F-4D97-AF65-F5344CB8AC3E}">
        <p14:creationId xmlns:p14="http://schemas.microsoft.com/office/powerpoint/2010/main" val="23793959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8492" y="620018"/>
            <a:ext cx="7812881" cy="7041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5500"/>
              </a:lnSpc>
              <a:buNone/>
            </a:pPr>
            <a:r>
              <a:rPr lang="en-US" sz="4375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Your First 7 Days Action Plan</a:t>
            </a:r>
            <a:endParaRPr lang="en-US" sz="4375"/>
          </a:p>
        </p:txBody>
      </p:sp>
      <p:sp>
        <p:nvSpPr>
          <p:cNvPr id="3" name="Shape 1"/>
          <p:cNvSpPr/>
          <p:nvPr/>
        </p:nvSpPr>
        <p:spPr>
          <a:xfrm>
            <a:off x="9129713" y="1774627"/>
            <a:ext cx="28575" cy="7892206"/>
          </a:xfrm>
          <a:prstGeom prst="roundRect">
            <a:avLst>
              <a:gd name="adj" fmla="val 331188"/>
            </a:avLst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243293" y="2013794"/>
            <a:ext cx="675829" cy="28575"/>
          </a:xfrm>
          <a:prstGeom prst="roundRect">
            <a:avLst>
              <a:gd name="adj" fmla="val 331188"/>
            </a:avLst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890547" y="1774627"/>
            <a:ext cx="506909" cy="506909"/>
          </a:xfrm>
          <a:prstGeom prst="roundRect">
            <a:avLst>
              <a:gd name="adj" fmla="val 18669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975080" y="1816894"/>
            <a:ext cx="337840" cy="422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625"/>
              </a:lnSpc>
              <a:buNone/>
            </a:pPr>
            <a:r>
              <a:rPr lang="en-US" sz="2625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1</a:t>
            </a:r>
            <a:endParaRPr lang="en-US" sz="2625"/>
          </a:p>
        </p:txBody>
      </p:sp>
      <p:sp>
        <p:nvSpPr>
          <p:cNvPr id="7" name="Text 5"/>
          <p:cNvSpPr/>
          <p:nvPr/>
        </p:nvSpPr>
        <p:spPr>
          <a:xfrm>
            <a:off x="5201097" y="1852018"/>
            <a:ext cx="2816424" cy="351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2750"/>
              </a:lnSpc>
              <a:buNone/>
            </a:pPr>
            <a:r>
              <a:rPr lang="en-US" sz="2188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Monday: Foundation</a:t>
            </a:r>
            <a:endParaRPr lang="en-US" sz="2188"/>
          </a:p>
        </p:txBody>
      </p:sp>
      <p:sp>
        <p:nvSpPr>
          <p:cNvPr id="8" name="Text 6"/>
          <p:cNvSpPr/>
          <p:nvPr/>
        </p:nvSpPr>
        <p:spPr>
          <a:xfrm>
            <a:off x="788492" y="2339132"/>
            <a:ext cx="7229029" cy="360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2813"/>
              </a:lnSpc>
              <a:buNone/>
            </a:pPr>
            <a:r>
              <a:rPr lang="en-US" sz="175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Set up your ChatGPT profile with personalized prompts and constraints</a:t>
            </a:r>
            <a:endParaRPr lang="en-US" sz="1750"/>
          </a:p>
        </p:txBody>
      </p:sp>
      <p:sp>
        <p:nvSpPr>
          <p:cNvPr id="9" name="Shape 7"/>
          <p:cNvSpPr/>
          <p:nvPr/>
        </p:nvSpPr>
        <p:spPr>
          <a:xfrm>
            <a:off x="9368879" y="3365450"/>
            <a:ext cx="675829" cy="28575"/>
          </a:xfrm>
          <a:prstGeom prst="roundRect">
            <a:avLst>
              <a:gd name="adj" fmla="val 331188"/>
            </a:avLst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8890547" y="3126284"/>
            <a:ext cx="506909" cy="506909"/>
          </a:xfrm>
          <a:prstGeom prst="roundRect">
            <a:avLst>
              <a:gd name="adj" fmla="val 18669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975080" y="3168552"/>
            <a:ext cx="337840" cy="422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625"/>
              </a:lnSpc>
              <a:buNone/>
            </a:pPr>
            <a:r>
              <a:rPr lang="en-US" sz="2625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2</a:t>
            </a:r>
            <a:endParaRPr lang="en-US" sz="2625"/>
          </a:p>
        </p:txBody>
      </p:sp>
      <p:sp>
        <p:nvSpPr>
          <p:cNvPr id="12" name="Text 10"/>
          <p:cNvSpPr/>
          <p:nvPr/>
        </p:nvSpPr>
        <p:spPr>
          <a:xfrm>
            <a:off x="10270481" y="3203674"/>
            <a:ext cx="2816424" cy="351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750"/>
              </a:lnSpc>
              <a:buNone/>
            </a:pPr>
            <a:r>
              <a:rPr lang="en-US" sz="2188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Tuesday: Build Tools</a:t>
            </a:r>
            <a:endParaRPr lang="en-US" sz="2188"/>
          </a:p>
        </p:txBody>
      </p:sp>
      <p:sp>
        <p:nvSpPr>
          <p:cNvPr id="13" name="Text 11"/>
          <p:cNvSpPr/>
          <p:nvPr/>
        </p:nvSpPr>
        <p:spPr>
          <a:xfrm>
            <a:off x="10270481" y="3690790"/>
            <a:ext cx="7229029" cy="360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13"/>
              </a:lnSpc>
              <a:buNone/>
            </a:pPr>
            <a:r>
              <a:rPr lang="en-US" sz="175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Create your first GPT for listing and social copy generation</a:t>
            </a:r>
            <a:endParaRPr lang="en-US" sz="1750"/>
          </a:p>
        </p:txBody>
      </p:sp>
      <p:sp>
        <p:nvSpPr>
          <p:cNvPr id="14" name="Shape 12"/>
          <p:cNvSpPr/>
          <p:nvPr/>
        </p:nvSpPr>
        <p:spPr>
          <a:xfrm>
            <a:off x="8243293" y="4530626"/>
            <a:ext cx="675829" cy="28575"/>
          </a:xfrm>
          <a:prstGeom prst="roundRect">
            <a:avLst>
              <a:gd name="adj" fmla="val 331188"/>
            </a:avLst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90547" y="4291459"/>
            <a:ext cx="506909" cy="506909"/>
          </a:xfrm>
          <a:prstGeom prst="roundRect">
            <a:avLst>
              <a:gd name="adj" fmla="val 18669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975080" y="4333727"/>
            <a:ext cx="337840" cy="422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625"/>
              </a:lnSpc>
              <a:buNone/>
            </a:pPr>
            <a:r>
              <a:rPr lang="en-US" sz="2625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3</a:t>
            </a:r>
            <a:endParaRPr lang="en-US" sz="2625"/>
          </a:p>
        </p:txBody>
      </p:sp>
      <p:sp>
        <p:nvSpPr>
          <p:cNvPr id="17" name="Text 15"/>
          <p:cNvSpPr/>
          <p:nvPr/>
        </p:nvSpPr>
        <p:spPr>
          <a:xfrm>
            <a:off x="3834855" y="4368851"/>
            <a:ext cx="4182666" cy="351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2750"/>
              </a:lnSpc>
              <a:buNone/>
            </a:pPr>
            <a:r>
              <a:rPr lang="en-US" sz="2188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Wednesday: Follow-Up System</a:t>
            </a:r>
            <a:endParaRPr lang="en-US" sz="2188"/>
          </a:p>
        </p:txBody>
      </p:sp>
      <p:sp>
        <p:nvSpPr>
          <p:cNvPr id="18" name="Text 16"/>
          <p:cNvSpPr/>
          <p:nvPr/>
        </p:nvSpPr>
        <p:spPr>
          <a:xfrm>
            <a:off x="788492" y="4855965"/>
            <a:ext cx="7229029" cy="360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2813"/>
              </a:lnSpc>
              <a:buNone/>
            </a:pPr>
            <a:r>
              <a:rPr lang="en-US" sz="175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Develop open house follow-up email templates using AI assistance</a:t>
            </a:r>
            <a:endParaRPr lang="en-US" sz="1750"/>
          </a:p>
        </p:txBody>
      </p:sp>
      <p:sp>
        <p:nvSpPr>
          <p:cNvPr id="19" name="Shape 17"/>
          <p:cNvSpPr/>
          <p:nvPr/>
        </p:nvSpPr>
        <p:spPr>
          <a:xfrm>
            <a:off x="9368879" y="5695801"/>
            <a:ext cx="675829" cy="28575"/>
          </a:xfrm>
          <a:prstGeom prst="roundRect">
            <a:avLst>
              <a:gd name="adj" fmla="val 331188"/>
            </a:avLst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8890547" y="5456636"/>
            <a:ext cx="506909" cy="506909"/>
          </a:xfrm>
          <a:prstGeom prst="roundRect">
            <a:avLst>
              <a:gd name="adj" fmla="val 18669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8975080" y="5498902"/>
            <a:ext cx="337840" cy="422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625"/>
              </a:lnSpc>
              <a:buNone/>
            </a:pPr>
            <a:r>
              <a:rPr lang="en-US" sz="2625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4</a:t>
            </a:r>
            <a:endParaRPr lang="en-US" sz="2625"/>
          </a:p>
        </p:txBody>
      </p:sp>
      <p:sp>
        <p:nvSpPr>
          <p:cNvPr id="22" name="Text 20"/>
          <p:cNvSpPr/>
          <p:nvPr/>
        </p:nvSpPr>
        <p:spPr>
          <a:xfrm>
            <a:off x="10270481" y="5534026"/>
            <a:ext cx="3379589" cy="351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750"/>
              </a:lnSpc>
              <a:buNone/>
            </a:pPr>
            <a:r>
              <a:rPr lang="en-US" sz="2188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Thursday: Meeting Notes</a:t>
            </a:r>
            <a:endParaRPr lang="en-US" sz="2188"/>
          </a:p>
        </p:txBody>
      </p:sp>
      <p:sp>
        <p:nvSpPr>
          <p:cNvPr id="23" name="Text 21"/>
          <p:cNvSpPr/>
          <p:nvPr/>
        </p:nvSpPr>
        <p:spPr>
          <a:xfrm>
            <a:off x="10270481" y="6021141"/>
            <a:ext cx="7229029" cy="360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13"/>
              </a:lnSpc>
              <a:buNone/>
            </a:pPr>
            <a:r>
              <a:rPr lang="en-US" sz="175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Record and transcribe one client consultation with Otter or Fireflies</a:t>
            </a:r>
            <a:endParaRPr lang="en-US" sz="1750"/>
          </a:p>
        </p:txBody>
      </p:sp>
      <p:sp>
        <p:nvSpPr>
          <p:cNvPr id="24" name="Shape 22"/>
          <p:cNvSpPr/>
          <p:nvPr/>
        </p:nvSpPr>
        <p:spPr>
          <a:xfrm>
            <a:off x="8243293" y="6860976"/>
            <a:ext cx="675829" cy="28575"/>
          </a:xfrm>
          <a:prstGeom prst="roundRect">
            <a:avLst>
              <a:gd name="adj" fmla="val 331188"/>
            </a:avLst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8890547" y="6621811"/>
            <a:ext cx="506909" cy="506909"/>
          </a:xfrm>
          <a:prstGeom prst="roundRect">
            <a:avLst>
              <a:gd name="adj" fmla="val 18669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975080" y="6664078"/>
            <a:ext cx="337840" cy="422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625"/>
              </a:lnSpc>
              <a:buNone/>
            </a:pPr>
            <a:r>
              <a:rPr lang="en-US" sz="2625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5</a:t>
            </a:r>
            <a:endParaRPr lang="en-US" sz="2625"/>
          </a:p>
        </p:txBody>
      </p:sp>
      <p:sp>
        <p:nvSpPr>
          <p:cNvPr id="27" name="Text 25"/>
          <p:cNvSpPr/>
          <p:nvPr/>
        </p:nvSpPr>
        <p:spPr>
          <a:xfrm>
            <a:off x="4393705" y="6699201"/>
            <a:ext cx="3623816" cy="351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2750"/>
              </a:lnSpc>
              <a:buNone/>
            </a:pPr>
            <a:r>
              <a:rPr lang="en-US" sz="2188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Friday: Presentation Power</a:t>
            </a:r>
            <a:endParaRPr lang="en-US" sz="2188"/>
          </a:p>
        </p:txBody>
      </p:sp>
      <p:sp>
        <p:nvSpPr>
          <p:cNvPr id="28" name="Text 26"/>
          <p:cNvSpPr/>
          <p:nvPr/>
        </p:nvSpPr>
        <p:spPr>
          <a:xfrm>
            <a:off x="788492" y="7186316"/>
            <a:ext cx="7229029" cy="360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2813"/>
              </a:lnSpc>
              <a:buNone/>
            </a:pPr>
            <a:r>
              <a:rPr lang="en-US" sz="175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Publish your first Gamma seller presentation deck</a:t>
            </a:r>
            <a:endParaRPr lang="en-US" sz="1750"/>
          </a:p>
        </p:txBody>
      </p:sp>
      <p:sp>
        <p:nvSpPr>
          <p:cNvPr id="29" name="Shape 27"/>
          <p:cNvSpPr/>
          <p:nvPr/>
        </p:nvSpPr>
        <p:spPr>
          <a:xfrm>
            <a:off x="9368879" y="8026153"/>
            <a:ext cx="675829" cy="28575"/>
          </a:xfrm>
          <a:prstGeom prst="roundRect">
            <a:avLst>
              <a:gd name="adj" fmla="val 331188"/>
            </a:avLst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8890547" y="7786986"/>
            <a:ext cx="506909" cy="506909"/>
          </a:xfrm>
          <a:prstGeom prst="roundRect">
            <a:avLst>
              <a:gd name="adj" fmla="val 18669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975080" y="7829253"/>
            <a:ext cx="337840" cy="422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625"/>
              </a:lnSpc>
              <a:buNone/>
            </a:pPr>
            <a:r>
              <a:rPr lang="en-US" sz="2625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6</a:t>
            </a:r>
            <a:endParaRPr lang="en-US" sz="2625"/>
          </a:p>
        </p:txBody>
      </p:sp>
      <p:sp>
        <p:nvSpPr>
          <p:cNvPr id="32" name="Text 30"/>
          <p:cNvSpPr/>
          <p:nvPr/>
        </p:nvSpPr>
        <p:spPr>
          <a:xfrm>
            <a:off x="10270480" y="7864377"/>
            <a:ext cx="3734395" cy="351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750"/>
              </a:lnSpc>
              <a:buNone/>
            </a:pPr>
            <a:r>
              <a:rPr lang="en-US" sz="2188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Weekend: Content Creation</a:t>
            </a:r>
            <a:endParaRPr lang="en-US" sz="2188"/>
          </a:p>
        </p:txBody>
      </p:sp>
      <p:sp>
        <p:nvSpPr>
          <p:cNvPr id="33" name="Text 31"/>
          <p:cNvSpPr/>
          <p:nvPr/>
        </p:nvSpPr>
        <p:spPr>
          <a:xfrm>
            <a:off x="10270481" y="8351491"/>
            <a:ext cx="7229029" cy="360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813"/>
              </a:lnSpc>
              <a:buNone/>
            </a:pPr>
            <a:r>
              <a:rPr lang="en-US" sz="175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Create 2 short-form videos and 1 long-form content piece using AI tools</a:t>
            </a:r>
            <a:endParaRPr lang="en-US" sz="1750"/>
          </a:p>
        </p:txBody>
      </p:sp>
    </p:spTree>
    <p:extLst>
      <p:ext uri="{BB962C8B-B14F-4D97-AF65-F5344CB8AC3E}">
        <p14:creationId xmlns:p14="http://schemas.microsoft.com/office/powerpoint/2010/main" val="26848680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6781" y="720329"/>
            <a:ext cx="9617720" cy="818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6438"/>
              </a:lnSpc>
              <a:buNone/>
            </a:pPr>
            <a:r>
              <a:rPr lang="en-US" sz="5125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Join Our Exclusive Community</a:t>
            </a:r>
            <a:endParaRPr lang="en-US" sz="5125"/>
          </a:p>
        </p:txBody>
      </p:sp>
      <p:sp>
        <p:nvSpPr>
          <p:cNvPr id="3" name="Text 1"/>
          <p:cNvSpPr/>
          <p:nvPr/>
        </p:nvSpPr>
        <p:spPr>
          <a:xfrm>
            <a:off x="916782" y="2193726"/>
            <a:ext cx="4526756" cy="491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813"/>
              </a:lnSpc>
              <a:buNone/>
            </a:pPr>
            <a:r>
              <a:rPr lang="en-US" sz="3063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Rova.ai Private Network</a:t>
            </a:r>
            <a:endParaRPr lang="en-US" sz="3063"/>
          </a:p>
        </p:txBody>
      </p:sp>
      <p:sp>
        <p:nvSpPr>
          <p:cNvPr id="4" name="Text 2"/>
          <p:cNvSpPr/>
          <p:nvPr/>
        </p:nvSpPr>
        <p:spPr>
          <a:xfrm>
            <a:off x="916782" y="2946798"/>
            <a:ext cx="9616976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250"/>
              </a:lnSpc>
              <a:buNone/>
            </a:pPr>
            <a:r>
              <a:rPr lang="en-US" sz="206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Connect with like-minded real estate professionals who are leveraging AI to transform their businesses.</a:t>
            </a:r>
            <a:endParaRPr lang="en-US" sz="2063"/>
          </a:p>
        </p:txBody>
      </p:sp>
      <p:sp>
        <p:nvSpPr>
          <p:cNvPr id="5" name="Text 3"/>
          <p:cNvSpPr/>
          <p:nvPr/>
        </p:nvSpPr>
        <p:spPr>
          <a:xfrm>
            <a:off x="916782" y="4020740"/>
            <a:ext cx="9616976" cy="419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3250"/>
              </a:lnSpc>
              <a:buSzPct val="100000"/>
              <a:buChar char="•"/>
            </a:pPr>
            <a:r>
              <a:rPr lang="en-US" sz="2063" b="1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Private Facebook Group:</a:t>
            </a:r>
            <a:r>
              <a:rPr lang="en-US" sz="206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Share wins, ask questions, get feedback from peers</a:t>
            </a:r>
            <a:endParaRPr lang="en-US" sz="2063"/>
          </a:p>
        </p:txBody>
      </p:sp>
      <p:sp>
        <p:nvSpPr>
          <p:cNvPr id="6" name="Text 4"/>
          <p:cNvSpPr/>
          <p:nvPr/>
        </p:nvSpPr>
        <p:spPr>
          <a:xfrm>
            <a:off x="916782" y="4531519"/>
            <a:ext cx="9616976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3250"/>
              </a:lnSpc>
              <a:buSzPct val="100000"/>
              <a:buChar char="•"/>
            </a:pPr>
            <a:r>
              <a:rPr lang="en-US" sz="2063" b="1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Rova.ai Platform:</a:t>
            </a:r>
            <a:r>
              <a:rPr lang="en-US" sz="206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Access lead nurture templates, automation workflows, and training replays</a:t>
            </a:r>
            <a:endParaRPr lang="en-US" sz="2063"/>
          </a:p>
        </p:txBody>
      </p:sp>
      <p:sp>
        <p:nvSpPr>
          <p:cNvPr id="7" name="Text 5"/>
          <p:cNvSpPr/>
          <p:nvPr/>
        </p:nvSpPr>
        <p:spPr>
          <a:xfrm>
            <a:off x="916782" y="5461398"/>
            <a:ext cx="9616976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3250"/>
              </a:lnSpc>
              <a:buSzPct val="100000"/>
              <a:buChar char="•"/>
            </a:pPr>
            <a:r>
              <a:rPr lang="en-US" sz="2063" b="1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Exclusive Resources:</a:t>
            </a:r>
            <a:r>
              <a:rPr lang="en-US" sz="206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Get the complete STACK Prompt Pack and custom GPT templates</a:t>
            </a:r>
            <a:endParaRPr lang="en-US" sz="2063"/>
          </a:p>
        </p:txBody>
      </p:sp>
      <p:sp>
        <p:nvSpPr>
          <p:cNvPr id="8" name="Text 6"/>
          <p:cNvSpPr/>
          <p:nvPr/>
        </p:nvSpPr>
        <p:spPr>
          <a:xfrm>
            <a:off x="916782" y="6391275"/>
            <a:ext cx="9616976" cy="419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3250"/>
              </a:lnSpc>
              <a:buSzPct val="100000"/>
              <a:buChar char="•"/>
            </a:pPr>
            <a:r>
              <a:rPr lang="en-US" sz="2063" b="1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Ongoing Support:</a:t>
            </a:r>
            <a:r>
              <a:rPr lang="en-US" sz="206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Weekly office hours and new tool updates</a:t>
            </a:r>
            <a:endParaRPr lang="en-US" sz="2063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2350" y="2226469"/>
            <a:ext cx="6198245" cy="6198245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916781" y="9014073"/>
            <a:ext cx="16454438" cy="1113235"/>
          </a:xfrm>
          <a:prstGeom prst="roundRect">
            <a:avLst>
              <a:gd name="adj" fmla="val 9883"/>
            </a:avLst>
          </a:prstGeom>
          <a:solidFill>
            <a:srgbClr val="183A1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720" y="9417100"/>
            <a:ext cx="327421" cy="26193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768079" y="9341495"/>
            <a:ext cx="15341204" cy="419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250"/>
              </a:lnSpc>
              <a:buNone/>
            </a:pPr>
            <a:r>
              <a:rPr lang="en-US" sz="2063">
                <a:solidFill>
                  <a:srgbClr val="FFFFF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Scan the QR code or use the short link to join immediately and start accessing member-only resources.</a:t>
            </a:r>
            <a:endParaRPr lang="en-US" sz="2063"/>
          </a:p>
        </p:txBody>
      </p:sp>
    </p:spTree>
    <p:extLst>
      <p:ext uri="{BB962C8B-B14F-4D97-AF65-F5344CB8AC3E}">
        <p14:creationId xmlns:p14="http://schemas.microsoft.com/office/powerpoint/2010/main" val="20299817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9115" y="834629"/>
            <a:ext cx="8093423" cy="1390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5438"/>
              </a:lnSpc>
              <a:buNone/>
            </a:pPr>
            <a:r>
              <a:rPr lang="en-US" sz="4375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Join Collov AI with My Affiliate Link</a:t>
            </a:r>
            <a:endParaRPr lang="en-US" sz="4375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115" y="2475905"/>
            <a:ext cx="8093423" cy="812571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424987" y="2924176"/>
            <a:ext cx="8093423" cy="356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750"/>
              </a:lnSpc>
              <a:buNone/>
            </a:pPr>
            <a:r>
              <a:rPr lang="en-US" sz="175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Virtual staging made simple with AI.</a:t>
            </a:r>
            <a:endParaRPr lang="en-US" sz="1750"/>
          </a:p>
        </p:txBody>
      </p:sp>
      <p:sp>
        <p:nvSpPr>
          <p:cNvPr id="5" name="Text 2"/>
          <p:cNvSpPr/>
          <p:nvPr/>
        </p:nvSpPr>
        <p:spPr>
          <a:xfrm>
            <a:off x="9424987" y="3480645"/>
            <a:ext cx="8093423" cy="356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750"/>
              </a:lnSpc>
              <a:buNone/>
            </a:pPr>
            <a:r>
              <a:rPr lang="en-US" sz="175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Recommended by </a:t>
            </a:r>
            <a:r>
              <a:rPr lang="en-US" sz="1750">
                <a:solidFill>
                  <a:srgbClr val="00A2E8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Jason Miller</a:t>
            </a:r>
            <a:r>
              <a:rPr lang="en-US" sz="175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, Realtor &amp; AI Coach.</a:t>
            </a:r>
            <a:endParaRPr lang="en-US" sz="1750"/>
          </a:p>
        </p:txBody>
      </p:sp>
      <p:sp>
        <p:nvSpPr>
          <p:cNvPr id="6" name="Text 3"/>
          <p:cNvSpPr/>
          <p:nvPr/>
        </p:nvSpPr>
        <p:spPr>
          <a:xfrm>
            <a:off x="9424987" y="4037112"/>
            <a:ext cx="8093423" cy="356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750"/>
              </a:lnSpc>
              <a:buNone/>
            </a:pPr>
            <a:r>
              <a:rPr lang="en-US" sz="175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Scan the code to transform your listings.</a:t>
            </a:r>
            <a:endParaRPr lang="en-US" sz="175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4988" y="4643586"/>
            <a:ext cx="3846165" cy="384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713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8270" y="983903"/>
            <a:ext cx="7905750" cy="16400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6438"/>
              </a:lnSpc>
              <a:buNone/>
            </a:pPr>
            <a:r>
              <a:rPr lang="en-US" sz="5125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Join Trof AI with My Affiliate Link</a:t>
            </a:r>
            <a:endParaRPr lang="en-US" sz="5125"/>
          </a:p>
        </p:txBody>
      </p:sp>
      <p:sp>
        <p:nvSpPr>
          <p:cNvPr id="3" name="Text 1"/>
          <p:cNvSpPr/>
          <p:nvPr/>
        </p:nvSpPr>
        <p:spPr>
          <a:xfrm>
            <a:off x="918270" y="2886373"/>
            <a:ext cx="7905750" cy="419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250"/>
              </a:lnSpc>
              <a:buNone/>
            </a:pPr>
            <a:r>
              <a:rPr lang="en-US" sz="206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AI-powered social media posts and automation.</a:t>
            </a:r>
            <a:endParaRPr lang="en-US" sz="2063"/>
          </a:p>
        </p:txBody>
      </p:sp>
      <p:sp>
        <p:nvSpPr>
          <p:cNvPr id="4" name="Text 2"/>
          <p:cNvSpPr/>
          <p:nvPr/>
        </p:nvSpPr>
        <p:spPr>
          <a:xfrm>
            <a:off x="918270" y="3568452"/>
            <a:ext cx="6559898" cy="82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6438"/>
              </a:lnSpc>
              <a:buNone/>
            </a:pPr>
            <a:r>
              <a:rPr lang="en-US" sz="5125">
                <a:solidFill>
                  <a:srgbClr val="00A2E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Use affiliate code: </a:t>
            </a:r>
            <a:endParaRPr lang="en-US" sz="5125"/>
          </a:p>
        </p:txBody>
      </p:sp>
      <p:sp>
        <p:nvSpPr>
          <p:cNvPr id="5" name="Text 3"/>
          <p:cNvSpPr/>
          <p:nvPr/>
        </p:nvSpPr>
        <p:spPr>
          <a:xfrm>
            <a:off x="918270" y="4650879"/>
            <a:ext cx="6559898" cy="82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6438"/>
              </a:lnSpc>
              <a:buNone/>
            </a:pPr>
            <a:r>
              <a:rPr lang="en-US" sz="5125" b="1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Jmiller1 </a:t>
            </a:r>
            <a:endParaRPr lang="en-US" sz="5125"/>
          </a:p>
        </p:txBody>
      </p:sp>
      <p:sp>
        <p:nvSpPr>
          <p:cNvPr id="6" name="Text 4"/>
          <p:cNvSpPr/>
          <p:nvPr/>
        </p:nvSpPr>
        <p:spPr>
          <a:xfrm>
            <a:off x="918270" y="5733306"/>
            <a:ext cx="6559898" cy="82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6438"/>
              </a:lnSpc>
              <a:buNone/>
            </a:pPr>
            <a:r>
              <a:rPr lang="en-US" sz="5125">
                <a:solidFill>
                  <a:srgbClr val="00A2E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for 10% discount.</a:t>
            </a:r>
            <a:endParaRPr lang="en-US" sz="5125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3505" y="1016645"/>
            <a:ext cx="4198293" cy="2099073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3505" y="3410842"/>
            <a:ext cx="5860108" cy="586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8893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6535" y="906959"/>
            <a:ext cx="9720858" cy="1511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5938"/>
              </a:lnSpc>
              <a:buNone/>
            </a:pPr>
            <a:r>
              <a:rPr lang="en-US" sz="475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Join the </a:t>
            </a:r>
            <a:r>
              <a:rPr lang="en-US" sz="4750">
                <a:solidFill>
                  <a:srgbClr val="00A2E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ROVA AI</a:t>
            </a:r>
            <a:r>
              <a:rPr lang="en-US" sz="475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 Facebook Community</a:t>
            </a:r>
            <a:endParaRPr lang="en-US" sz="4750"/>
          </a:p>
        </p:txBody>
      </p:sp>
      <p:sp>
        <p:nvSpPr>
          <p:cNvPr id="3" name="Text 1"/>
          <p:cNvSpPr/>
          <p:nvPr/>
        </p:nvSpPr>
        <p:spPr>
          <a:xfrm>
            <a:off x="846535" y="2660303"/>
            <a:ext cx="9720858" cy="38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000"/>
              </a:lnSpc>
              <a:buNone/>
            </a:pPr>
            <a:r>
              <a:rPr lang="en-US" sz="187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Learn AI + automation for Realtors.</a:t>
            </a:r>
            <a:endParaRPr lang="en-US" sz="1875"/>
          </a:p>
        </p:txBody>
      </p:sp>
      <p:sp>
        <p:nvSpPr>
          <p:cNvPr id="4" name="Text 2"/>
          <p:cNvSpPr/>
          <p:nvPr/>
        </p:nvSpPr>
        <p:spPr>
          <a:xfrm>
            <a:off x="846535" y="3264843"/>
            <a:ext cx="9720858" cy="773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000"/>
              </a:lnSpc>
              <a:buNone/>
            </a:pPr>
            <a:r>
              <a:rPr lang="en-US" sz="187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Connect with a growing network of real estate professionals dedicated to mastering AI and transforming their business.</a:t>
            </a:r>
            <a:endParaRPr lang="en-US" sz="1875"/>
          </a:p>
        </p:txBody>
      </p:sp>
      <p:sp>
        <p:nvSpPr>
          <p:cNvPr id="5" name="Text 3"/>
          <p:cNvSpPr/>
          <p:nvPr/>
        </p:nvSpPr>
        <p:spPr>
          <a:xfrm>
            <a:off x="846535" y="4256336"/>
            <a:ext cx="9720858" cy="38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000"/>
              </a:lnSpc>
              <a:buNone/>
            </a:pPr>
            <a:r>
              <a:rPr lang="en-US" sz="1875" b="1">
                <a:solidFill>
                  <a:srgbClr val="00A2E8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Free group, join the movement.</a:t>
            </a:r>
            <a:endParaRPr lang="en-US" sz="1875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9723" y="4915347"/>
            <a:ext cx="4434334" cy="4434334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6873" y="1699171"/>
            <a:ext cx="6283970" cy="628397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1166873" y="8255199"/>
            <a:ext cx="6283970" cy="38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buNone/>
            </a:pPr>
            <a:r>
              <a:rPr lang="en-US" sz="187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Scan to join our exclusive community</a:t>
            </a:r>
            <a:endParaRPr lang="en-US" sz="1875"/>
          </a:p>
        </p:txBody>
      </p:sp>
    </p:spTree>
    <p:extLst>
      <p:ext uri="{BB962C8B-B14F-4D97-AF65-F5344CB8AC3E}">
        <p14:creationId xmlns:p14="http://schemas.microsoft.com/office/powerpoint/2010/main" val="350179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2738" y="559892"/>
            <a:ext cx="9116616" cy="6363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5000"/>
              </a:lnSpc>
              <a:buNone/>
            </a:pPr>
            <a:r>
              <a:rPr lang="en-US" sz="400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Join the </a:t>
            </a:r>
            <a:r>
              <a:rPr lang="en-US" sz="4000">
                <a:solidFill>
                  <a:srgbClr val="00A2E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ROVA AI</a:t>
            </a:r>
            <a:r>
              <a:rPr lang="en-US" sz="400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 Automation Waitlist</a:t>
            </a:r>
            <a:endParaRPr lang="en-US" sz="4000"/>
          </a:p>
        </p:txBody>
      </p:sp>
      <p:sp>
        <p:nvSpPr>
          <p:cNvPr id="3" name="Text 1"/>
          <p:cNvSpPr/>
          <p:nvPr/>
        </p:nvSpPr>
        <p:spPr>
          <a:xfrm>
            <a:off x="712738" y="1603475"/>
            <a:ext cx="16862524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563"/>
              </a:lnSpc>
              <a:buNone/>
            </a:pPr>
            <a:r>
              <a:rPr lang="en-US" sz="156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Done-for-you AI CRM, lead nurture, and automation system.</a:t>
            </a:r>
            <a:endParaRPr lang="en-US" sz="1563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38" y="2387204"/>
            <a:ext cx="5076676" cy="695682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12737" y="9573072"/>
            <a:ext cx="598333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63"/>
              </a:lnSpc>
              <a:buNone/>
            </a:pPr>
            <a:r>
              <a:rPr lang="en-US" sz="156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Scan to get on the waitlist today!</a:t>
            </a:r>
            <a:endParaRPr lang="en-US" sz="1563"/>
          </a:p>
        </p:txBody>
      </p:sp>
      <p:sp>
        <p:nvSpPr>
          <p:cNvPr id="6" name="Text 3"/>
          <p:cNvSpPr/>
          <p:nvPr/>
        </p:nvSpPr>
        <p:spPr>
          <a:xfrm>
            <a:off x="7202389" y="2361754"/>
            <a:ext cx="4040684" cy="381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000"/>
              </a:lnSpc>
              <a:buNone/>
            </a:pPr>
            <a:r>
              <a:rPr lang="en-US" sz="2375">
                <a:solidFill>
                  <a:srgbClr val="00A2E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Future-Proof Your Business</a:t>
            </a:r>
            <a:endParaRPr lang="en-US" sz="2375"/>
          </a:p>
        </p:txBody>
      </p:sp>
      <p:sp>
        <p:nvSpPr>
          <p:cNvPr id="7" name="Text 4"/>
          <p:cNvSpPr/>
          <p:nvPr/>
        </p:nvSpPr>
        <p:spPr>
          <a:xfrm>
            <a:off x="7202389" y="2947095"/>
            <a:ext cx="4943475" cy="976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2563"/>
              </a:lnSpc>
              <a:buNone/>
            </a:pPr>
            <a:r>
              <a:rPr lang="en-US" sz="156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Be among the first to experience a revolutionary AI system designed exclusively for real estate professionals.</a:t>
            </a:r>
            <a:endParaRPr lang="en-US" sz="1563"/>
          </a:p>
        </p:txBody>
      </p:sp>
      <p:sp>
        <p:nvSpPr>
          <p:cNvPr id="8" name="Text 5"/>
          <p:cNvSpPr/>
          <p:nvPr/>
        </p:nvSpPr>
        <p:spPr>
          <a:xfrm>
            <a:off x="7202389" y="4107211"/>
            <a:ext cx="4943475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563"/>
              </a:lnSpc>
              <a:buSzPct val="100000"/>
              <a:buChar char="•"/>
            </a:pPr>
            <a:r>
              <a:rPr lang="en-US" sz="156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Automate lead follow-up and engagement.</a:t>
            </a:r>
            <a:endParaRPr lang="en-US" sz="1563"/>
          </a:p>
        </p:txBody>
      </p:sp>
      <p:sp>
        <p:nvSpPr>
          <p:cNvPr id="9" name="Text 6"/>
          <p:cNvSpPr/>
          <p:nvPr/>
        </p:nvSpPr>
        <p:spPr>
          <a:xfrm>
            <a:off x="7202389" y="4503986"/>
            <a:ext cx="4943475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563"/>
              </a:lnSpc>
              <a:buSzPct val="100000"/>
              <a:buChar char="•"/>
            </a:pPr>
            <a:r>
              <a:rPr lang="en-US" sz="156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Streamline client communications.</a:t>
            </a:r>
            <a:endParaRPr lang="en-US" sz="1563"/>
          </a:p>
        </p:txBody>
      </p:sp>
      <p:sp>
        <p:nvSpPr>
          <p:cNvPr id="10" name="Text 7"/>
          <p:cNvSpPr/>
          <p:nvPr/>
        </p:nvSpPr>
        <p:spPr>
          <a:xfrm>
            <a:off x="7202389" y="4900762"/>
            <a:ext cx="4943475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2563"/>
              </a:lnSpc>
              <a:buSzPct val="100000"/>
              <a:buChar char="•"/>
            </a:pPr>
            <a:r>
              <a:rPr lang="en-US" sz="1563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Optimize your CRM for maximum efficiency.</a:t>
            </a:r>
            <a:endParaRPr lang="en-US" sz="1563"/>
          </a:p>
        </p:txBody>
      </p:sp>
      <p:sp>
        <p:nvSpPr>
          <p:cNvPr id="11" name="Text 8"/>
          <p:cNvSpPr/>
          <p:nvPr/>
        </p:nvSpPr>
        <p:spPr>
          <a:xfrm>
            <a:off x="7654231" y="5429995"/>
            <a:ext cx="4039641" cy="3180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buNone/>
            </a:pPr>
            <a:r>
              <a:rPr lang="en-US" sz="200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Unlock unparalleled productivity.</a:t>
            </a:r>
            <a:endParaRPr lang="en-US" sz="200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595" y="4332535"/>
            <a:ext cx="3575000" cy="35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0168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0" y="0"/>
            <a:ext cx="75438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43261" y="1066949"/>
            <a:ext cx="6023819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5875"/>
              </a:lnSpc>
              <a:buNone/>
            </a:pPr>
            <a:r>
              <a:rPr lang="en-US" sz="4688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Q&amp;A &amp; Next Steps</a:t>
            </a:r>
            <a:endParaRPr lang="en-US" sz="4688"/>
          </a:p>
        </p:txBody>
      </p:sp>
      <p:sp>
        <p:nvSpPr>
          <p:cNvPr id="4" name="Text 1"/>
          <p:cNvSpPr/>
          <p:nvPr/>
        </p:nvSpPr>
        <p:spPr>
          <a:xfrm>
            <a:off x="843260" y="2181375"/>
            <a:ext cx="9743480" cy="2078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8125"/>
              </a:lnSpc>
              <a:buNone/>
            </a:pPr>
            <a:r>
              <a:rPr lang="en-US" sz="650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What's one AI Tool you'll implement this week?</a:t>
            </a:r>
            <a:endParaRPr lang="en-US" sz="6500"/>
          </a:p>
        </p:txBody>
      </p:sp>
      <p:sp>
        <p:nvSpPr>
          <p:cNvPr id="5" name="Shape 2"/>
          <p:cNvSpPr/>
          <p:nvPr/>
        </p:nvSpPr>
        <p:spPr>
          <a:xfrm>
            <a:off x="843260" y="4741331"/>
            <a:ext cx="9743480" cy="39589"/>
          </a:xfrm>
          <a:prstGeom prst="rect">
            <a:avLst/>
          </a:prstGeom>
          <a:solidFill>
            <a:srgbClr val="8F8F8F">
              <a:alpha val="5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43261" y="5292775"/>
            <a:ext cx="3614291" cy="451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00"/>
              </a:lnSpc>
              <a:buNone/>
            </a:pPr>
            <a:r>
              <a:rPr lang="en-US" sz="2813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Stay Connected</a:t>
            </a:r>
            <a:endParaRPr lang="en-US" sz="2813"/>
          </a:p>
        </p:txBody>
      </p:sp>
      <p:sp>
        <p:nvSpPr>
          <p:cNvPr id="7" name="Text 4"/>
          <p:cNvSpPr/>
          <p:nvPr/>
        </p:nvSpPr>
        <p:spPr>
          <a:xfrm>
            <a:off x="843261" y="5985570"/>
            <a:ext cx="4577804" cy="770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000"/>
              </a:lnSpc>
              <a:buNone/>
            </a:pPr>
            <a:r>
              <a:rPr lang="en-US" sz="187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Follow </a:t>
            </a:r>
            <a:r>
              <a:rPr lang="en-US" sz="1875" b="1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@just_jasonmiller</a:t>
            </a:r>
            <a:r>
              <a:rPr lang="en-US" sz="187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on Instagram for daily AI tips and real estate insights.</a:t>
            </a:r>
            <a:endParaRPr lang="en-US" sz="1875"/>
          </a:p>
        </p:txBody>
      </p:sp>
      <p:sp>
        <p:nvSpPr>
          <p:cNvPr id="8" name="Text 5"/>
          <p:cNvSpPr/>
          <p:nvPr/>
        </p:nvSpPr>
        <p:spPr>
          <a:xfrm>
            <a:off x="843261" y="6973341"/>
            <a:ext cx="4577804" cy="385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000"/>
              </a:lnSpc>
              <a:buNone/>
            </a:pPr>
            <a:r>
              <a:rPr lang="en-US" sz="187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Email: </a:t>
            </a:r>
            <a:r>
              <a:rPr lang="en-US" sz="1875" u="sng">
                <a:solidFill>
                  <a:srgbClr val="FFFFF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jason@jasonmillertherealtor.com</a:t>
            </a:r>
            <a:endParaRPr lang="en-US" sz="1875"/>
          </a:p>
        </p:txBody>
      </p:sp>
      <p:sp>
        <p:nvSpPr>
          <p:cNvPr id="9" name="Text 6"/>
          <p:cNvSpPr/>
          <p:nvPr/>
        </p:nvSpPr>
        <p:spPr>
          <a:xfrm>
            <a:off x="843261" y="7575649"/>
            <a:ext cx="4577804" cy="385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000"/>
              </a:lnSpc>
              <a:buNone/>
            </a:pPr>
            <a:r>
              <a:rPr lang="en-US" sz="187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Phone: </a:t>
            </a:r>
            <a:r>
              <a:rPr lang="en-US" sz="1875" b="1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301-310-1847</a:t>
            </a:r>
            <a:endParaRPr lang="en-US" sz="1875"/>
          </a:p>
        </p:txBody>
      </p:sp>
      <p:sp>
        <p:nvSpPr>
          <p:cNvPr id="10" name="Text 7"/>
          <p:cNvSpPr/>
          <p:nvPr/>
        </p:nvSpPr>
        <p:spPr>
          <a:xfrm>
            <a:off x="6018461" y="5292775"/>
            <a:ext cx="3614291" cy="451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ts val="3500"/>
              </a:lnSpc>
              <a:buNone/>
            </a:pPr>
            <a:r>
              <a:rPr lang="en-US" sz="2813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Take Action Today</a:t>
            </a:r>
            <a:endParaRPr lang="en-US" sz="2813"/>
          </a:p>
        </p:txBody>
      </p:sp>
      <p:sp>
        <p:nvSpPr>
          <p:cNvPr id="11" name="Text 8"/>
          <p:cNvSpPr/>
          <p:nvPr/>
        </p:nvSpPr>
        <p:spPr>
          <a:xfrm>
            <a:off x="6018461" y="5985570"/>
            <a:ext cx="4577804" cy="385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3000"/>
              </a:lnSpc>
              <a:buSzPct val="100000"/>
              <a:buChar char="•"/>
            </a:pPr>
            <a:r>
              <a:rPr lang="en-US" sz="187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Join the Rova.ai community</a:t>
            </a:r>
            <a:endParaRPr lang="en-US" sz="1875"/>
          </a:p>
        </p:txBody>
      </p:sp>
      <p:sp>
        <p:nvSpPr>
          <p:cNvPr id="12" name="Text 9"/>
          <p:cNvSpPr/>
          <p:nvPr/>
        </p:nvSpPr>
        <p:spPr>
          <a:xfrm>
            <a:off x="6018461" y="6455271"/>
            <a:ext cx="4577804" cy="385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3000"/>
              </a:lnSpc>
              <a:buSzPct val="100000"/>
              <a:buChar char="•"/>
            </a:pPr>
            <a:r>
              <a:rPr lang="en-US" sz="187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Set up your ChatGPT profile</a:t>
            </a:r>
            <a:endParaRPr lang="en-US" sz="1875"/>
          </a:p>
        </p:txBody>
      </p:sp>
      <p:sp>
        <p:nvSpPr>
          <p:cNvPr id="13" name="Text 10"/>
          <p:cNvSpPr/>
          <p:nvPr/>
        </p:nvSpPr>
        <p:spPr>
          <a:xfrm>
            <a:off x="6018461" y="6924973"/>
            <a:ext cx="4577804" cy="385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3000"/>
              </a:lnSpc>
              <a:buSzPct val="100000"/>
              <a:buChar char="•"/>
            </a:pPr>
            <a:r>
              <a:rPr lang="en-US" sz="187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Schedule your first AI workflow</a:t>
            </a:r>
            <a:endParaRPr lang="en-US" sz="1875"/>
          </a:p>
        </p:txBody>
      </p:sp>
      <p:sp>
        <p:nvSpPr>
          <p:cNvPr id="14" name="Text 11"/>
          <p:cNvSpPr/>
          <p:nvPr/>
        </p:nvSpPr>
        <p:spPr>
          <a:xfrm>
            <a:off x="6018461" y="7394674"/>
            <a:ext cx="4577804" cy="385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>
              <a:lnSpc>
                <a:spcPts val="3000"/>
              </a:lnSpc>
              <a:buSzPct val="100000"/>
              <a:buChar char="•"/>
            </a:pPr>
            <a:r>
              <a:rPr lang="en-US" sz="187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Connect with fellow agents</a:t>
            </a:r>
            <a:endParaRPr lang="en-US" sz="1875"/>
          </a:p>
        </p:txBody>
      </p:sp>
      <p:sp>
        <p:nvSpPr>
          <p:cNvPr id="15" name="Text 12"/>
          <p:cNvSpPr/>
          <p:nvPr/>
        </p:nvSpPr>
        <p:spPr>
          <a:xfrm>
            <a:off x="843260" y="8448973"/>
            <a:ext cx="9743480" cy="770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marL="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57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29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05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2000" algn="l" defTabSz="1143000" rtl="0" eaLnBrk="1" latinLnBrk="0" hangingPunct="1"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buNone/>
            </a:pPr>
            <a:r>
              <a:rPr lang="en-US" sz="1875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Transform your real estate business with AI. The future of efficient, profitable real estate is here.</a:t>
            </a:r>
            <a:endParaRPr lang="en-US" sz="1875"/>
          </a:p>
        </p:txBody>
      </p:sp>
    </p:spTree>
    <p:extLst>
      <p:ext uri="{BB962C8B-B14F-4D97-AF65-F5344CB8AC3E}">
        <p14:creationId xmlns:p14="http://schemas.microsoft.com/office/powerpoint/2010/main" val="3322330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2195</Words>
  <Application>Microsoft Office PowerPoint</Application>
  <PresentationFormat>Custom</PresentationFormat>
  <Paragraphs>428</Paragraphs>
  <Slides>29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2025 Top Producer Takeover Slides</dc:title>
  <dc:creator>Samson Marketing</dc:creator>
  <cp:keywords>DAGzJqvcnVE,BACHzSIiBv0,0</cp:keywords>
  <cp:lastModifiedBy>Ruth Franco</cp:lastModifiedBy>
  <cp:revision>7</cp:revision>
  <dcterms:created xsi:type="dcterms:W3CDTF">2025-09-18T03:13:24Z</dcterms:created>
  <dcterms:modified xsi:type="dcterms:W3CDTF">2025-09-26T15:25:24Z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2025-09-18T00:00:00Z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2025-09-18T00:00:00Z</vt:filetime>
  </property>
</Properties>
</file>